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8"/>
  </p:notesMasterIdLst>
  <p:sldIdLst>
    <p:sldId id="256" r:id="rId3"/>
    <p:sldId id="280" r:id="rId4"/>
    <p:sldId id="294" r:id="rId5"/>
    <p:sldId id="276" r:id="rId6"/>
    <p:sldId id="292" r:id="rId7"/>
    <p:sldId id="296" r:id="rId8"/>
    <p:sldId id="295" r:id="rId9"/>
    <p:sldId id="278" r:id="rId10"/>
    <p:sldId id="279" r:id="rId11"/>
    <p:sldId id="297" r:id="rId12"/>
    <p:sldId id="298" r:id="rId13"/>
    <p:sldId id="275" r:id="rId14"/>
    <p:sldId id="309" r:id="rId15"/>
    <p:sldId id="281" r:id="rId16"/>
    <p:sldId id="283" r:id="rId17"/>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79211" autoAdjust="0"/>
  </p:normalViewPr>
  <p:slideViewPr>
    <p:cSldViewPr>
      <p:cViewPr>
        <p:scale>
          <a:sx n="60" d="100"/>
          <a:sy n="60" d="100"/>
        </p:scale>
        <p:origin x="-1434" y="3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93EE7F2-6371-4A99-9C3F-0C53EC90ACFB}" type="datetimeFigureOut">
              <a:rPr lang="it-IT" smtClean="0"/>
              <a:pPr/>
              <a:t>23/08/2013</a:t>
            </a:fld>
            <a:endParaRPr lang="it-IT"/>
          </a:p>
        </p:txBody>
      </p:sp>
      <p:sp>
        <p:nvSpPr>
          <p:cNvPr id="4" name="Segnaposto immagine diapositiva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A24648-0807-40C6-9128-C68C2B497ABD}" type="slidenum">
              <a:rPr lang="it-IT" smtClean="0"/>
              <a:pPr/>
              <a:t>‹N›</a:t>
            </a:fld>
            <a:endParaRPr lang="it-IT"/>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Il rito </a:t>
            </a:r>
            <a:r>
              <a:rPr lang="it-IT" dirty="0" err="1" smtClean="0"/>
              <a:t>siro-occidentale</a:t>
            </a:r>
            <a:r>
              <a:rPr lang="it-IT" dirty="0" smtClean="0"/>
              <a:t> del battesimo ha questa preghiera sul fonte battesimale: “Che il tuo Santo Spirito scenda e dimori su questa acqua, la santifichi e la renda simile all’acqua che colò dal fianco del tuo Figlio unigenito sulla croce”. </a:t>
            </a:r>
            <a:br>
              <a:rPr lang="it-IT" dirty="0" smtClean="0"/>
            </a:br>
            <a:r>
              <a:rPr lang="it-IT" dirty="0" smtClean="0"/>
              <a:t>La lancia che trafigge il fianco di Cristo rimuove così la spada del cherubino a guardia del paradiso, e per noi è possibile il ritorno, lavati dall’acqua che sgorga dal costato. Ma se il battesimo è un ritorno al paradiso, questo paradiso non è solo il paradiso primordiale della Genesi, è anche il paradiso escatologico del regno. Il battesimo ci fa entrare nel paradiso escatologico e ci fa possedere la “caparra” del regno; realizzare già sulla terra questa entrata potenziale nel regno è lo scopo della vita cristiana, che si manifesta come un processo di continua purificazione e santificazione che culmina nella divinizzazione dell’uomo.</a:t>
            </a:r>
            <a:br>
              <a:rPr lang="it-IT" dirty="0" smtClean="0"/>
            </a:br>
            <a:r>
              <a:rPr lang="it-IT" dirty="0" smtClean="0"/>
              <a:t>Segue la scena di Cristo che sta salvando Adamo ed Eva dalla morte. </a:t>
            </a:r>
            <a:br>
              <a:rPr lang="it-IT" dirty="0" smtClean="0"/>
            </a:br>
            <a:r>
              <a:rPr lang="it-IT" dirty="0" smtClean="0"/>
              <a:t>La tomba si apre. Gesù non è un fuggitivo, non scappa dalla morte, ma ha aperto la tomba dal di sotto, andando in cerca di tutte le altre tombe. L’amore è attivo. Gesù va nell’oscurità della morte. Si china fino in fondo per salvare Adamo ed Eva – per salvare, cioè, tutta l’umanità. Così Gesù tende le mani a chiunque lo voglia, poiché egli è il buon Pastore.</a:t>
            </a:r>
            <a:br>
              <a:rPr lang="it-IT" dirty="0" smtClean="0"/>
            </a:br>
            <a:endParaRPr lang="it-IT" dirty="0"/>
          </a:p>
        </p:txBody>
      </p:sp>
      <p:sp>
        <p:nvSpPr>
          <p:cNvPr id="4" name="Segnaposto numero diapositiva 3"/>
          <p:cNvSpPr>
            <a:spLocks noGrp="1"/>
          </p:cNvSpPr>
          <p:nvPr>
            <p:ph type="sldNum" sz="quarter" idx="10"/>
          </p:nvPr>
        </p:nvSpPr>
        <p:spPr/>
        <p:txBody>
          <a:bodyPr/>
          <a:lstStyle/>
          <a:p>
            <a:fld id="{2CA24648-0807-40C6-9128-C68C2B497ABD}" type="slidenum">
              <a:rPr lang="it-IT" smtClean="0"/>
              <a:pPr/>
              <a:t>8</a:t>
            </a:fld>
            <a:endParaRPr lang="it-IT"/>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endParaRPr lang="it-IT" dirty="0"/>
          </a:p>
        </p:txBody>
      </p:sp>
      <p:sp>
        <p:nvSpPr>
          <p:cNvPr id="4" name="Segnaposto numero diapositiva 3"/>
          <p:cNvSpPr>
            <a:spLocks noGrp="1"/>
          </p:cNvSpPr>
          <p:nvPr>
            <p:ph type="sldNum" sz="quarter" idx="10"/>
          </p:nvPr>
        </p:nvSpPr>
        <p:spPr/>
        <p:txBody>
          <a:bodyPr/>
          <a:lstStyle/>
          <a:p>
            <a:fld id="{2CA24648-0807-40C6-9128-C68C2B497ABD}" type="slidenum">
              <a:rPr lang="it-IT" smtClean="0"/>
              <a:pPr/>
              <a:t>10</a:t>
            </a:fld>
            <a:endParaRPr lang="it-IT"/>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normAutofit/>
          </a:bodyPr>
          <a:lstStyle/>
          <a:p>
            <a:r>
              <a:rPr lang="it-IT" dirty="0" smtClean="0"/>
              <a:t>Madre</a:t>
            </a:r>
            <a:r>
              <a:rPr lang="it-IT" baseline="0" dirty="0" smtClean="0"/>
              <a:t> Teresa di Calcutta</a:t>
            </a:r>
            <a:endParaRPr lang="it-IT" dirty="0"/>
          </a:p>
        </p:txBody>
      </p:sp>
      <p:sp>
        <p:nvSpPr>
          <p:cNvPr id="4" name="Segnaposto numero diapositiva 3"/>
          <p:cNvSpPr>
            <a:spLocks noGrp="1"/>
          </p:cNvSpPr>
          <p:nvPr>
            <p:ph type="sldNum" sz="quarter" idx="10"/>
          </p:nvPr>
        </p:nvSpPr>
        <p:spPr/>
        <p:txBody>
          <a:bodyPr/>
          <a:lstStyle/>
          <a:p>
            <a:fld id="{FA64D7A0-3C25-4841-9C38-60B0B6006680}" type="slidenum">
              <a:rPr lang="it-IT" smtClean="0"/>
              <a:pPr/>
              <a:t>15</a:t>
            </a:fld>
            <a:endParaRPr lang="it-IT"/>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847F8C74-7418-437F-BABA-25CE18ECF75D}"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0B21AD8A-3AC2-474F-9455-C7D0ECBC6F15}"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C05A2C0-3DFA-4927-A849-B0F740262E76}"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7031989-CE3D-4971-9538-FC73763EC648}"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1B6C6CF7-12A9-480A-BDFC-E587F6F083DD}"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60D92139-2BF8-4CAC-ADE2-E4A45FE47E0B}"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78F354C3-C982-4C58-B31A-5EF02E24492A}"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0F0FBDB-31F1-4C82-A605-57638589D6D5}"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8721E56D-B912-4B2A-BC61-AB3C7C1EDE24}"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62E411B0-C777-4AAA-8C42-148832D1905A}"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it-IT">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A0F30F2-2E82-4F98-A648-86159BC3A5B2}" type="slidenum">
              <a:rPr lang="it-IT">
                <a:solidFill>
                  <a:srgbClr val="000000"/>
                </a:solidFill>
              </a:rPr>
              <a:pPr>
                <a:defRPr/>
              </a:pPr>
              <a:t>‹N›</a:t>
            </a:fld>
            <a:endParaRPr lang="it-IT">
              <a:solidFill>
                <a:srgbClr val="000000"/>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4B6055F8-1D02-4417-9241-55C834FD9970}" type="datetimeFigureOut">
              <a:rPr lang="it-IT" smtClean="0"/>
              <a:pPr/>
              <a:t>23/08/2013</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B007B441-5312-499D-93C3-6E37886527FA}" type="slidenum">
              <a:rPr lang="it-IT" smtClean="0"/>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6055F8-1D02-4417-9241-55C834FD9970}" type="datetimeFigureOut">
              <a:rPr lang="it-IT" smtClean="0"/>
              <a:pPr/>
              <a:t>23/08/2013</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07B441-5312-499D-93C3-6E37886527FA}" type="slidenum">
              <a:rPr lang="it-IT" smtClean="0"/>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fontAlgn="base">
              <a:spcBef>
                <a:spcPct val="0"/>
              </a:spcBef>
              <a:spcAft>
                <a:spcPct val="0"/>
              </a:spcAft>
              <a:defRPr/>
            </a:pPr>
            <a:endParaRPr lang="it-IT">
              <a:solidFill>
                <a:srgbClr val="000000"/>
              </a:solidFill>
            </a:endParaRPr>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fontAlgn="base">
              <a:spcBef>
                <a:spcPct val="0"/>
              </a:spcBef>
              <a:spcAft>
                <a:spcPct val="0"/>
              </a:spcAft>
              <a:defRPr/>
            </a:pPr>
            <a:endParaRPr lang="it-IT">
              <a:solidFill>
                <a:srgbClr val="000000"/>
              </a:solidFill>
            </a:endParaRPr>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fontAlgn="base">
              <a:spcBef>
                <a:spcPct val="0"/>
              </a:spcBef>
              <a:spcAft>
                <a:spcPct val="0"/>
              </a:spcAft>
              <a:defRPr/>
            </a:pPr>
            <a:fld id="{DEFA9928-19E9-4BED-8A2E-730960CE9853}" type="slidenum">
              <a:rPr lang="it-IT">
                <a:solidFill>
                  <a:srgbClr val="000000"/>
                </a:solidFill>
              </a:rPr>
              <a:pPr fontAlgn="base">
                <a:spcBef>
                  <a:spcPct val="0"/>
                </a:spcBef>
                <a:spcAft>
                  <a:spcPct val="0"/>
                </a:spcAft>
                <a:defRPr/>
              </a:pPr>
              <a:t>‹N›</a:t>
            </a:fld>
            <a:endParaRPr lang="it-IT">
              <a:solidFill>
                <a:srgbClr val="000000"/>
              </a:solidFill>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2.jpeg"/><Relationship Id="rId1" Type="http://schemas.openxmlformats.org/officeDocument/2006/relationships/slideLayout" Target="../slideLayouts/slideLayout18.xml"/><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8.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 Id="rId5" Type="http://schemas.openxmlformats.org/officeDocument/2006/relationships/image" Target="../media/image16.jpeg"/><Relationship Id="rId4" Type="http://schemas.openxmlformats.org/officeDocument/2006/relationships/image" Target="../media/image3.jpeg"/></Relationships>
</file>

<file path=ppt/slides/_rels/slide15.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notesSlide" Target="../notesSlides/notesSlide3.xml"/><Relationship Id="rId1" Type="http://schemas.openxmlformats.org/officeDocument/2006/relationships/slideLayout" Target="../slideLayouts/slideLayout18.xml"/><Relationship Id="rId6" Type="http://schemas.openxmlformats.org/officeDocument/2006/relationships/image" Target="../media/image19.jpeg"/><Relationship Id="rId5" Type="http://schemas.openxmlformats.org/officeDocument/2006/relationships/image" Target="../media/image18.jpeg"/><Relationship Id="rId4" Type="http://schemas.openxmlformats.org/officeDocument/2006/relationships/image" Target="http://www.sanvincenzoitalia.it/img/trasp.gif"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5.jpeg"/><Relationship Id="rId1" Type="http://schemas.openxmlformats.org/officeDocument/2006/relationships/slideLayout" Target="../slideLayouts/slideLayout18.xml"/><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tx2">
                <a:lumMod val="50000"/>
              </a:schemeClr>
            </a:gs>
            <a:gs pos="50000">
              <a:schemeClr val="accent1">
                <a:tint val="44500"/>
                <a:satMod val="160000"/>
              </a:schemeClr>
            </a:gs>
            <a:gs pos="100000">
              <a:schemeClr val="accent1">
                <a:tint val="23500"/>
                <a:satMod val="160000"/>
              </a:schemeClr>
            </a:gs>
          </a:gsLst>
          <a:lin ang="5400000" scaled="0"/>
          <a:tileRect/>
        </a:gra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a:xfrm rot="21032424">
            <a:off x="-1548680" y="692696"/>
            <a:ext cx="7772400" cy="1470025"/>
          </a:xfrm>
        </p:spPr>
        <p:txBody>
          <a:bodyPr>
            <a:noAutofit/>
          </a:bodyPr>
          <a:lstStyle/>
          <a:p>
            <a:r>
              <a:rPr lang="it-IT" sz="6000" b="1" dirty="0" smtClean="0"/>
              <a:t>Ai piedi </a:t>
            </a:r>
            <a:br>
              <a:rPr lang="it-IT" sz="6000" b="1" dirty="0" smtClean="0"/>
            </a:br>
            <a:r>
              <a:rPr lang="it-IT" sz="6000" b="1" dirty="0" smtClean="0"/>
              <a:t>della croce:</a:t>
            </a:r>
            <a:endParaRPr lang="it-IT" sz="6000" dirty="0"/>
          </a:p>
        </p:txBody>
      </p:sp>
      <p:sp>
        <p:nvSpPr>
          <p:cNvPr id="3" name="Sottotitolo 2"/>
          <p:cNvSpPr>
            <a:spLocks noGrp="1"/>
          </p:cNvSpPr>
          <p:nvPr>
            <p:ph type="subTitle" idx="1"/>
          </p:nvPr>
        </p:nvSpPr>
        <p:spPr>
          <a:xfrm>
            <a:off x="0" y="4581128"/>
            <a:ext cx="4032448" cy="1752600"/>
          </a:xfrm>
        </p:spPr>
        <p:txBody>
          <a:bodyPr/>
          <a:lstStyle/>
          <a:p>
            <a:r>
              <a:rPr lang="it-IT" b="1" dirty="0" smtClean="0">
                <a:solidFill>
                  <a:srgbClr val="C00000"/>
                </a:solidFill>
              </a:rPr>
              <a:t>Il dono dello Spirito inaugura relazioni nuove</a:t>
            </a:r>
            <a:endParaRPr lang="it-IT" dirty="0">
              <a:solidFill>
                <a:srgbClr val="C00000"/>
              </a:solidFill>
            </a:endParaRPr>
          </a:p>
        </p:txBody>
      </p:sp>
      <p:pic>
        <p:nvPicPr>
          <p:cNvPr id="2050" name="Picture 2" descr="C:\Users\Sandra\Desktop\LAVORI DI RACCOLTA\ICONE +\Passione e risurrezione\Crocifissione e deposizione\152b_Croce.jpg"/>
          <p:cNvPicPr>
            <a:picLocks noChangeAspect="1" noChangeArrowheads="1"/>
          </p:cNvPicPr>
          <p:nvPr/>
        </p:nvPicPr>
        <p:blipFill>
          <a:blip r:embed="rId2" cstate="print"/>
          <a:srcRect/>
          <a:stretch>
            <a:fillRect/>
          </a:stretch>
        </p:blipFill>
        <p:spPr bwMode="auto">
          <a:xfrm>
            <a:off x="4716016" y="260648"/>
            <a:ext cx="4302256" cy="4876800"/>
          </a:xfrm>
          <a:prstGeom prst="rect">
            <a:avLst/>
          </a:prstGeom>
          <a:ln>
            <a:noFill/>
          </a:ln>
          <a:effectLst>
            <a:outerShdw blurRad="292100" dist="139700" dir="2700000" algn="tl" rotWithShape="0">
              <a:srgbClr val="333333">
                <a:alpha val="65000"/>
              </a:srgbClr>
            </a:outerShdw>
          </a:effectLst>
        </p:spPr>
      </p:pic>
      <p:pic>
        <p:nvPicPr>
          <p:cNvPr id="1026" name="Picture 2" descr="C:\Users\Sandra\Desktop\LAVORI DI RACCOLTA\ICONE\Passione e risurrezione\Discesa agli inferi\192.jpg"/>
          <p:cNvPicPr>
            <a:picLocks noChangeAspect="1" noChangeArrowheads="1"/>
          </p:cNvPicPr>
          <p:nvPr/>
        </p:nvPicPr>
        <p:blipFill>
          <a:blip r:embed="rId3" cstate="print"/>
          <a:srcRect/>
          <a:stretch>
            <a:fillRect/>
          </a:stretch>
        </p:blipFill>
        <p:spPr bwMode="auto">
          <a:xfrm rot="20780294">
            <a:off x="3790510" y="2943346"/>
            <a:ext cx="2395402" cy="3425425"/>
          </a:xfrm>
          <a:prstGeom prst="rect">
            <a:avLst/>
          </a:prstGeom>
          <a:ln>
            <a:noFill/>
          </a:ln>
          <a:effectLst>
            <a:outerShdw blurRad="292100" dist="139700" dir="2700000" algn="tl" rotWithShape="0">
              <a:srgbClr val="333333">
                <a:alpha val="65000"/>
              </a:srgbClr>
            </a:outerShdw>
          </a:effectLst>
        </p:spPr>
      </p:pic>
      <p:pic>
        <p:nvPicPr>
          <p:cNvPr id="25602" name="Picture 2" descr="http://www.centroaletti.com/foto/foto_opere/roma/57_martiricanadesi_roma/06.jpg"/>
          <p:cNvPicPr>
            <a:picLocks noChangeAspect="1" noChangeArrowheads="1"/>
          </p:cNvPicPr>
          <p:nvPr/>
        </p:nvPicPr>
        <p:blipFill>
          <a:blip r:embed="rId4" cstate="print"/>
          <a:srcRect l="5274" t="12945" r="19127" b="14563"/>
          <a:stretch>
            <a:fillRect/>
          </a:stretch>
        </p:blipFill>
        <p:spPr bwMode="auto">
          <a:xfrm>
            <a:off x="7092280" y="5445224"/>
            <a:ext cx="1769339" cy="115212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nvGraphicFramePr>
        <p:xfrm>
          <a:off x="467544" y="476672"/>
          <a:ext cx="7776864" cy="5852160"/>
        </p:xfrm>
        <a:graphic>
          <a:graphicData uri="http://schemas.openxmlformats.org/drawingml/2006/table">
            <a:tbl>
              <a:tblPr firstRow="1" bandRow="1">
                <a:tableStyleId>{5C22544A-7EE6-4342-B048-85BDC9FD1C3A}</a:tableStyleId>
              </a:tblPr>
              <a:tblGrid>
                <a:gridCol w="3888432"/>
                <a:gridCol w="3888432"/>
              </a:tblGrid>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it-IT" dirty="0" smtClean="0">
                          <a:solidFill>
                            <a:schemeClr val="accent2">
                              <a:lumMod val="60000"/>
                              <a:lumOff val="40000"/>
                            </a:schemeClr>
                          </a:solidFill>
                        </a:rPr>
                        <a:t>Gesù Risorto appare ai discepoli</a:t>
                      </a:r>
                    </a:p>
                    <a:p>
                      <a:r>
                        <a:rPr lang="it-IT" dirty="0" smtClean="0"/>
                        <a:t>(</a:t>
                      </a:r>
                      <a:r>
                        <a:rPr lang="it-IT" dirty="0" err="1" smtClean="0"/>
                        <a:t>Gv</a:t>
                      </a:r>
                      <a:r>
                        <a:rPr lang="it-IT" dirty="0" smtClean="0"/>
                        <a:t> 20, 19-23)</a:t>
                      </a:r>
                      <a:endParaRPr lang="it-IT" dirty="0"/>
                    </a:p>
                  </a:txBody>
                  <a:tcPr/>
                </a:tc>
                <a:tc>
                  <a:txBody>
                    <a:bodyPr/>
                    <a:lstStyle/>
                    <a:p>
                      <a:endParaRPr lang="it-IT" dirty="0" smtClean="0"/>
                    </a:p>
                    <a:p>
                      <a:r>
                        <a:rPr lang="it-IT" dirty="0" err="1" smtClean="0"/>
                        <a:t>Gn</a:t>
                      </a:r>
                      <a:r>
                        <a:rPr lang="it-IT" dirty="0" smtClean="0"/>
                        <a:t> 2,7</a:t>
                      </a:r>
                      <a:endParaRPr lang="it-IT" dirty="0"/>
                    </a:p>
                  </a:txBody>
                  <a:tcPr/>
                </a:tc>
              </a:tr>
              <a:tr h="370840">
                <a:tc>
                  <a:txBody>
                    <a:bodyPr/>
                    <a:lstStyle/>
                    <a:p>
                      <a:endParaRPr lang="it-IT" baseline="30000" dirty="0" smtClean="0"/>
                    </a:p>
                    <a:p>
                      <a:r>
                        <a:rPr lang="it-IT" baseline="30000" dirty="0" smtClean="0"/>
                        <a:t>19</a:t>
                      </a:r>
                      <a:r>
                        <a:rPr lang="it-IT" dirty="0" smtClean="0"/>
                        <a:t>La sera di quel giorno, il primo della settimana, mentre erano chiuse le porte del luogo dove si trovavano i discepoli per timore dei Giudei, venne Gesù, stette in mezzo e disse loro: «Pace a voi!». </a:t>
                      </a:r>
                      <a:r>
                        <a:rPr lang="it-IT" baseline="30000" dirty="0" smtClean="0"/>
                        <a:t>20</a:t>
                      </a:r>
                      <a:r>
                        <a:rPr lang="it-IT" dirty="0" smtClean="0"/>
                        <a:t>Detto questo, mostrò loro le mani e il fianco. E i discepoli gioirono al vedere il Signore. </a:t>
                      </a:r>
                      <a:r>
                        <a:rPr lang="it-IT" baseline="30000" dirty="0" smtClean="0"/>
                        <a:t>21</a:t>
                      </a:r>
                      <a:r>
                        <a:rPr lang="it-IT" dirty="0" smtClean="0"/>
                        <a:t>Gesù disse loro di nuovo: «Pace a voi! Come il Padre ha mandato me, anche io mando voi». </a:t>
                      </a:r>
                      <a:r>
                        <a:rPr lang="it-IT" baseline="30000" dirty="0" smtClean="0"/>
                        <a:t>22</a:t>
                      </a:r>
                      <a:r>
                        <a:rPr lang="it-IT" dirty="0" smtClean="0"/>
                        <a:t>Detto questo, </a:t>
                      </a:r>
                      <a:r>
                        <a:rPr lang="it-IT" b="1" dirty="0" smtClean="0"/>
                        <a:t>soffiò e disse loro: «Ricevete lo Spirito Santo. </a:t>
                      </a:r>
                      <a:r>
                        <a:rPr lang="it-IT" baseline="30000" dirty="0" smtClean="0"/>
                        <a:t>23</a:t>
                      </a:r>
                      <a:r>
                        <a:rPr lang="it-IT" dirty="0" smtClean="0"/>
                        <a:t>A coloro a cui perdonerete i peccati, saranno perdonati; a coloro a cui non perdonerete, non saranno perdonati».</a:t>
                      </a:r>
                    </a:p>
                    <a:p>
                      <a:endParaRPr lang="it-IT" dirty="0"/>
                    </a:p>
                  </a:txBody>
                  <a:tcPr/>
                </a:tc>
                <a:tc>
                  <a:txBody>
                    <a:bodyPr/>
                    <a:lstStyle/>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endParaRPr lang="it-IT" dirty="0" smtClean="0"/>
                    </a:p>
                    <a:p>
                      <a:r>
                        <a:rPr lang="it-IT" dirty="0" smtClean="0"/>
                        <a:t>Il Signore Dio plasmò l’uomo con la polvere del suolo e soffiò sulle sue narici</a:t>
                      </a:r>
                      <a:r>
                        <a:rPr lang="it-IT" baseline="0" dirty="0" smtClean="0"/>
                        <a:t> un alito di vita e l’uomo divenne un essere vivente.</a:t>
                      </a:r>
                      <a:endParaRPr lang="it-IT" dirty="0"/>
                    </a:p>
                  </a:txBody>
                  <a:tcPr/>
                </a:tc>
              </a:tr>
            </a:tbl>
          </a:graphicData>
        </a:graphic>
      </p:graphicFrame>
      <p:pic>
        <p:nvPicPr>
          <p:cNvPr id="3" name="Picture 2" descr="foto"/>
          <p:cNvPicPr>
            <a:picLocks noChangeAspect="1" noChangeArrowheads="1"/>
          </p:cNvPicPr>
          <p:nvPr/>
        </p:nvPicPr>
        <p:blipFill>
          <a:blip r:embed="rId3" cstate="print"/>
          <a:srcRect/>
          <a:stretch>
            <a:fillRect/>
          </a:stretch>
        </p:blipFill>
        <p:spPr bwMode="auto">
          <a:xfrm rot="617256">
            <a:off x="5914692" y="199312"/>
            <a:ext cx="2934846" cy="3542291"/>
          </a:xfrm>
          <a:prstGeom prst="rect">
            <a:avLst/>
          </a:prstGeom>
          <a:ln>
            <a:noFill/>
          </a:ln>
          <a:effectLst>
            <a:outerShdw blurRad="292100" dist="139700" dir="2700000" algn="tl" rotWithShape="0">
              <a:srgbClr val="333333">
                <a:alpha val="65000"/>
              </a:srgbClr>
            </a:outerShdw>
          </a:effectLst>
        </p:spPr>
      </p:pic>
      <p:sp>
        <p:nvSpPr>
          <p:cNvPr id="4" name="CasellaDiTesto 3"/>
          <p:cNvSpPr txBox="1"/>
          <p:nvPr/>
        </p:nvSpPr>
        <p:spPr>
          <a:xfrm>
            <a:off x="4355976" y="5229200"/>
            <a:ext cx="4464496" cy="1200329"/>
          </a:xfrm>
          <a:prstGeom prst="rect">
            <a:avLst/>
          </a:prstGeom>
          <a:solidFill>
            <a:schemeClr val="accent2">
              <a:lumMod val="50000"/>
            </a:schemeClr>
          </a:solidFill>
        </p:spPr>
        <p:txBody>
          <a:bodyPr wrap="square" rtlCol="0">
            <a:spAutoFit/>
          </a:bodyPr>
          <a:lstStyle/>
          <a:p>
            <a:r>
              <a:rPr lang="it-IT" dirty="0" smtClean="0">
                <a:solidFill>
                  <a:schemeClr val="bg2">
                    <a:lumMod val="20000"/>
                    <a:lumOff val="80000"/>
                  </a:schemeClr>
                </a:solidFill>
              </a:rPr>
              <a:t>Questo gesto di alitare, di soffiare sui discepoli è una comunicazione di vita, è la vitalità stessa di Gesù risorto, che si travasa e passa da lui a loro.  </a:t>
            </a:r>
            <a:endParaRPr lang="it-IT" dirty="0">
              <a:solidFill>
                <a:schemeClr val="bg2">
                  <a:lumMod val="20000"/>
                  <a:lumOff val="8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2">
            <a:lumMod val="50000"/>
          </a:schemeClr>
        </a:solidFill>
        <a:effectLst/>
      </p:bgPr>
    </p:bg>
    <p:spTree>
      <p:nvGrpSpPr>
        <p:cNvPr id="1" name=""/>
        <p:cNvGrpSpPr/>
        <p:nvPr/>
      </p:nvGrpSpPr>
      <p:grpSpPr>
        <a:xfrm>
          <a:off x="0" y="0"/>
          <a:ext cx="0" cy="0"/>
          <a:chOff x="0" y="0"/>
          <a:chExt cx="0" cy="0"/>
        </a:xfrm>
      </p:grpSpPr>
      <p:sp>
        <p:nvSpPr>
          <p:cNvPr id="2" name="Rettangolo 1"/>
          <p:cNvSpPr/>
          <p:nvPr/>
        </p:nvSpPr>
        <p:spPr>
          <a:xfrm>
            <a:off x="539552" y="548680"/>
            <a:ext cx="4714752" cy="1077218"/>
          </a:xfrm>
          <a:prstGeom prst="rect">
            <a:avLst/>
          </a:prstGeom>
          <a:noFill/>
        </p:spPr>
        <p:txBody>
          <a:bodyPr wrap="none" lIns="91440" tIns="45720" rIns="91440" bIns="45720">
            <a:spAutoFit/>
          </a:bodyPr>
          <a:lstStyle/>
          <a:p>
            <a:pPr algn="ctr"/>
            <a:r>
              <a:rPr lang="it-IT" sz="32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Siamo di fronte ad una </a:t>
            </a:r>
          </a:p>
          <a:p>
            <a:pPr algn="ctr"/>
            <a:r>
              <a:rPr lang="it-IT" sz="3200" b="1" i="1" cap="none" spc="0" dirty="0" smtClean="0">
                <a:ln w="900" cmpd="sng">
                  <a:solidFill>
                    <a:schemeClr val="accent1">
                      <a:satMod val="190000"/>
                      <a:alpha val="55000"/>
                    </a:schemeClr>
                  </a:solidFill>
                  <a:prstDash val="solid"/>
                </a:ln>
                <a:solidFill>
                  <a:schemeClr val="accent2">
                    <a:lumMod val="40000"/>
                    <a:lumOff val="60000"/>
                  </a:schemeClr>
                </a:solidFill>
                <a:effectLst>
                  <a:outerShdw blurRad="38100" dist="38100" dir="2700000" algn="tl">
                    <a:srgbClr val="000000">
                      <a:alpha val="43137"/>
                    </a:srgbClr>
                  </a:outerShdw>
                </a:effectLst>
              </a:rPr>
              <a:t>nuova creazione</a:t>
            </a:r>
            <a:endParaRPr lang="it-IT" sz="3200" b="1" i="1" cap="none" spc="0" dirty="0">
              <a:ln w="900" cmpd="sng">
                <a:solidFill>
                  <a:schemeClr val="accent1">
                    <a:satMod val="190000"/>
                    <a:alpha val="55000"/>
                  </a:schemeClr>
                </a:solidFill>
                <a:prstDash val="solid"/>
              </a:ln>
              <a:solidFill>
                <a:schemeClr val="accent2">
                  <a:lumMod val="40000"/>
                  <a:lumOff val="60000"/>
                </a:schemeClr>
              </a:solidFill>
              <a:effectLst>
                <a:outerShdw blurRad="38100" dist="38100" dir="2700000" algn="tl">
                  <a:srgbClr val="000000">
                    <a:alpha val="43137"/>
                  </a:srgbClr>
                </a:outerShdw>
              </a:effectLst>
            </a:endParaRPr>
          </a:p>
        </p:txBody>
      </p:sp>
      <p:pic>
        <p:nvPicPr>
          <p:cNvPr id="83970" name="Picture 2" descr="foto"/>
          <p:cNvPicPr>
            <a:picLocks noChangeAspect="1" noChangeArrowheads="1"/>
          </p:cNvPicPr>
          <p:nvPr/>
        </p:nvPicPr>
        <p:blipFill>
          <a:blip r:embed="rId2" cstate="print"/>
          <a:srcRect/>
          <a:stretch>
            <a:fillRect/>
          </a:stretch>
        </p:blipFill>
        <p:spPr bwMode="auto">
          <a:xfrm>
            <a:off x="323528" y="2348880"/>
            <a:ext cx="4095750" cy="3495675"/>
          </a:xfrm>
          <a:prstGeom prst="rect">
            <a:avLst/>
          </a:prstGeom>
          <a:noFill/>
        </p:spPr>
      </p:pic>
      <p:pic>
        <p:nvPicPr>
          <p:cNvPr id="4" name="Picture 2" descr="http://www.centroaletti.com/foto/foto_opere/roma/57_martiricanadesi_roma/06.jpg"/>
          <p:cNvPicPr>
            <a:picLocks noChangeAspect="1" noChangeArrowheads="1"/>
          </p:cNvPicPr>
          <p:nvPr/>
        </p:nvPicPr>
        <p:blipFill>
          <a:blip r:embed="rId3" cstate="print"/>
          <a:srcRect l="5274" t="12945" r="19127" b="14563"/>
          <a:stretch>
            <a:fillRect/>
          </a:stretch>
        </p:blipFill>
        <p:spPr bwMode="auto">
          <a:xfrm rot="20133372">
            <a:off x="219072" y="2421862"/>
            <a:ext cx="2436578" cy="1586609"/>
          </a:xfrm>
          <a:prstGeom prst="rect">
            <a:avLst/>
          </a:prstGeom>
          <a:ln>
            <a:noFill/>
          </a:ln>
          <a:effectLst>
            <a:outerShdw blurRad="292100" dist="139700" dir="2700000" algn="tl" rotWithShape="0">
              <a:srgbClr val="333333">
                <a:alpha val="65000"/>
              </a:srgbClr>
            </a:outerShdw>
          </a:effectLst>
        </p:spPr>
      </p:pic>
      <p:sp>
        <p:nvSpPr>
          <p:cNvPr id="7" name="Freccia circolare in su 6"/>
          <p:cNvSpPr/>
          <p:nvPr/>
        </p:nvSpPr>
        <p:spPr>
          <a:xfrm rot="2018151">
            <a:off x="5033164" y="6226296"/>
            <a:ext cx="936104" cy="648072"/>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83972" name="Picture 4" descr="foto"/>
          <p:cNvPicPr>
            <a:picLocks noChangeAspect="1" noChangeArrowheads="1"/>
          </p:cNvPicPr>
          <p:nvPr/>
        </p:nvPicPr>
        <p:blipFill>
          <a:blip r:embed="rId4" cstate="print"/>
          <a:srcRect/>
          <a:stretch>
            <a:fillRect/>
          </a:stretch>
        </p:blipFill>
        <p:spPr bwMode="auto">
          <a:xfrm>
            <a:off x="3203848" y="3645024"/>
            <a:ext cx="2281436" cy="3019100"/>
          </a:xfrm>
          <a:prstGeom prst="rect">
            <a:avLst/>
          </a:prstGeom>
          <a:noFill/>
        </p:spPr>
      </p:pic>
      <p:pic>
        <p:nvPicPr>
          <p:cNvPr id="83974" name="Picture 6" descr="http://www.centroaletti.com/foto/foto_opere/italia/08_psstefano_sstrinita/01.jpg"/>
          <p:cNvPicPr>
            <a:picLocks noChangeAspect="1" noChangeArrowheads="1"/>
          </p:cNvPicPr>
          <p:nvPr/>
        </p:nvPicPr>
        <p:blipFill>
          <a:blip r:embed="rId5" cstate="print"/>
          <a:srcRect l="26372" t="4320" r="22643" b="7841"/>
          <a:stretch>
            <a:fillRect/>
          </a:stretch>
        </p:blipFill>
        <p:spPr bwMode="auto">
          <a:xfrm>
            <a:off x="5868144" y="188640"/>
            <a:ext cx="2909831" cy="6120680"/>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50000">
              <a:schemeClr val="accent1">
                <a:tint val="44500"/>
                <a:satMod val="160000"/>
              </a:schemeClr>
            </a:gs>
            <a:gs pos="100000">
              <a:schemeClr val="accent1">
                <a:tint val="23500"/>
                <a:satMod val="160000"/>
              </a:schemeClr>
            </a:gs>
          </a:gsLst>
          <a:lin ang="5400000" scaled="1"/>
          <a:tileRect/>
        </a:gradFill>
        <a:effectLst/>
      </p:bgPr>
    </p:bg>
    <p:spTree>
      <p:nvGrpSpPr>
        <p:cNvPr id="1" name=""/>
        <p:cNvGrpSpPr/>
        <p:nvPr/>
      </p:nvGrpSpPr>
      <p:grpSpPr>
        <a:xfrm>
          <a:off x="0" y="0"/>
          <a:ext cx="0" cy="0"/>
          <a:chOff x="0" y="0"/>
          <a:chExt cx="0" cy="0"/>
        </a:xfrm>
      </p:grpSpPr>
      <p:pic>
        <p:nvPicPr>
          <p:cNvPr id="5122" name="Picture 2" descr="http://www.centroaletti.com/foto/foto_opere/italia/37_capiago_dehoniani/04.jpg"/>
          <p:cNvPicPr>
            <a:picLocks noChangeAspect="1" noChangeArrowheads="1"/>
          </p:cNvPicPr>
          <p:nvPr/>
        </p:nvPicPr>
        <p:blipFill>
          <a:blip r:embed="rId2" cstate="print"/>
          <a:srcRect l="6717"/>
          <a:stretch>
            <a:fillRect/>
          </a:stretch>
        </p:blipFill>
        <p:spPr bwMode="auto">
          <a:xfrm>
            <a:off x="2915816" y="188640"/>
            <a:ext cx="5999968" cy="3096344"/>
          </a:xfrm>
          <a:prstGeom prst="rect">
            <a:avLst/>
          </a:prstGeom>
          <a:ln>
            <a:noFill/>
          </a:ln>
          <a:effectLst>
            <a:outerShdw blurRad="292100" dist="139700" dir="2700000" algn="tl" rotWithShape="0">
              <a:srgbClr val="333333">
                <a:alpha val="65000"/>
              </a:srgbClr>
            </a:outerShdw>
          </a:effectLst>
        </p:spPr>
      </p:pic>
      <p:sp>
        <p:nvSpPr>
          <p:cNvPr id="6" name="Rettangolo 5"/>
          <p:cNvSpPr/>
          <p:nvPr/>
        </p:nvSpPr>
        <p:spPr>
          <a:xfrm>
            <a:off x="251520" y="1628800"/>
            <a:ext cx="4211960" cy="2308324"/>
          </a:xfrm>
          <a:prstGeom prst="rect">
            <a:avLst/>
          </a:prstGeom>
          <a:solidFill>
            <a:schemeClr val="accent1">
              <a:lumMod val="90000"/>
            </a:schemeClr>
          </a:solidFill>
        </p:spPr>
        <p:txBody>
          <a:bodyPr wrap="square">
            <a:spAutoFit/>
          </a:bodyPr>
          <a:lstStyle/>
          <a:p>
            <a:r>
              <a:rPr lang="it-IT" b="1" dirty="0" smtClean="0"/>
              <a:t>Giovanni 19,26-27</a:t>
            </a:r>
          </a:p>
          <a:p>
            <a:r>
              <a:rPr lang="it-IT" dirty="0" smtClean="0"/>
              <a:t>Gesù allora, vedendo la madre e lì accanto a lei il discepolo che egli amava, disse alla madre: «Donna, ecco il tuo figlio!». Poi disse al discepolo: «Ecco la tua madre!». E da quel momento il discepolo la prese nella sua casa.</a:t>
            </a:r>
            <a:endParaRPr lang="it-IT" dirty="0"/>
          </a:p>
        </p:txBody>
      </p:sp>
      <p:sp>
        <p:nvSpPr>
          <p:cNvPr id="4" name="CasellaDiTesto 3"/>
          <p:cNvSpPr txBox="1"/>
          <p:nvPr/>
        </p:nvSpPr>
        <p:spPr>
          <a:xfrm>
            <a:off x="323528" y="4077072"/>
            <a:ext cx="8496944" cy="2585323"/>
          </a:xfrm>
          <a:prstGeom prst="rect">
            <a:avLst/>
          </a:prstGeom>
          <a:noFill/>
        </p:spPr>
        <p:txBody>
          <a:bodyPr wrap="square" rtlCol="0">
            <a:spAutoFit/>
          </a:bodyPr>
          <a:lstStyle/>
          <a:p>
            <a:r>
              <a:rPr lang="it-IT" dirty="0" smtClean="0"/>
              <a:t>Quando tutto muore … Gesù pronuncia parole di vita. “Madre”, “figlio”: dicono generazione e affetto, e vita che riprende a scorrere. Dio invoca l’uomo perché converta il suo sguardo con cui vede il mondo e il cuore con cui opera nel mondo.</a:t>
            </a:r>
          </a:p>
          <a:p>
            <a:endParaRPr lang="it-IT" dirty="0" smtClean="0"/>
          </a:p>
          <a:p>
            <a:r>
              <a:rPr lang="it-IT" dirty="0" smtClean="0"/>
              <a:t>L’uomo di Dio, </a:t>
            </a:r>
            <a:r>
              <a:rPr lang="it-IT" dirty="0" smtClean="0">
                <a:solidFill>
                  <a:srgbClr val="C00000"/>
                </a:solidFill>
                <a:effectLst>
                  <a:outerShdw blurRad="38100" dist="38100" dir="2700000" algn="tl">
                    <a:srgbClr val="000000">
                      <a:alpha val="43137"/>
                    </a:srgbClr>
                  </a:outerShdw>
                </a:effectLst>
              </a:rPr>
              <a:t>l’uomo nuovo è figlio e madre di ogni creatura</a:t>
            </a:r>
            <a:r>
              <a:rPr lang="it-IT" dirty="0" smtClean="0"/>
              <a:t>:</a:t>
            </a:r>
          </a:p>
          <a:p>
            <a:pPr>
              <a:buFontTx/>
              <a:buChar char="-"/>
            </a:pPr>
            <a:r>
              <a:rPr lang="it-IT" dirty="0" smtClean="0"/>
              <a:t> “Ecco tuo figlio”: indica chiunque ci cammina a fianco nell’esistenza</a:t>
            </a:r>
          </a:p>
          <a:p>
            <a:pPr>
              <a:buFontTx/>
              <a:buChar char="-"/>
            </a:pPr>
            <a:r>
              <a:rPr lang="it-IT" dirty="0" smtClean="0"/>
              <a:t> “Ecco tua madre”: indica chiunque un giorno ci abbia soccorso, aiutato a vivere, chiunque ancora adesso ci sostiene nella vita.</a:t>
            </a:r>
          </a:p>
          <a:p>
            <a:r>
              <a:rPr lang="it-IT" dirty="0" smtClean="0"/>
              <a:t>L’unica eresia in fondo è l’indifferenza!</a:t>
            </a:r>
            <a:endParaRPr lang="it-IT"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259632" y="4509120"/>
            <a:ext cx="4032448" cy="1752600"/>
          </a:xfrm>
        </p:spPr>
        <p:txBody>
          <a:bodyPr/>
          <a:lstStyle/>
          <a:p>
            <a:r>
              <a:rPr lang="it-IT" b="1" dirty="0" smtClean="0">
                <a:solidFill>
                  <a:srgbClr val="C00000"/>
                </a:solidFill>
              </a:rPr>
              <a:t>Il dono </a:t>
            </a:r>
          </a:p>
          <a:p>
            <a:r>
              <a:rPr lang="it-IT" b="1" dirty="0" smtClean="0">
                <a:solidFill>
                  <a:srgbClr val="C00000"/>
                </a:solidFill>
              </a:rPr>
              <a:t>dello Spirito inaugura relazioni nuove</a:t>
            </a:r>
            <a:endParaRPr lang="it-IT" dirty="0">
              <a:solidFill>
                <a:srgbClr val="C00000"/>
              </a:solidFill>
            </a:endParaRPr>
          </a:p>
        </p:txBody>
      </p:sp>
      <p:pic>
        <p:nvPicPr>
          <p:cNvPr id="2050" name="Picture 2" descr="C:\Users\Sandra\Desktop\LAVORI DI RACCOLTA\ICONE +\Passione e risurrezione\Crocifissione e deposizione\152b_Croce.jpg"/>
          <p:cNvPicPr>
            <a:picLocks noChangeAspect="1" noChangeArrowheads="1"/>
          </p:cNvPicPr>
          <p:nvPr/>
        </p:nvPicPr>
        <p:blipFill>
          <a:blip r:embed="rId2" cstate="print"/>
          <a:srcRect/>
          <a:stretch>
            <a:fillRect/>
          </a:stretch>
        </p:blipFill>
        <p:spPr bwMode="auto">
          <a:xfrm>
            <a:off x="2987824" y="260648"/>
            <a:ext cx="2862096" cy="3244314"/>
          </a:xfrm>
          <a:prstGeom prst="rect">
            <a:avLst/>
          </a:prstGeom>
          <a:ln>
            <a:noFill/>
          </a:ln>
          <a:effectLst>
            <a:outerShdw blurRad="292100" dist="139700" dir="2700000" algn="tl" rotWithShape="0">
              <a:srgbClr val="333333">
                <a:alpha val="65000"/>
              </a:srgbClr>
            </a:outerShdw>
          </a:effectLst>
        </p:spPr>
      </p:pic>
      <p:pic>
        <p:nvPicPr>
          <p:cNvPr id="25602" name="Picture 2" descr="http://www.centroaletti.com/foto/foto_opere/roma/57_martiricanadesi_roma/06.jpg"/>
          <p:cNvPicPr>
            <a:picLocks noChangeAspect="1" noChangeArrowheads="1"/>
          </p:cNvPicPr>
          <p:nvPr/>
        </p:nvPicPr>
        <p:blipFill>
          <a:blip r:embed="rId3" cstate="print"/>
          <a:srcRect l="5274" t="12945" r="19127" b="14563"/>
          <a:stretch>
            <a:fillRect/>
          </a:stretch>
        </p:blipFill>
        <p:spPr bwMode="auto">
          <a:xfrm rot="20759611">
            <a:off x="516709" y="2037212"/>
            <a:ext cx="3021519" cy="1967501"/>
          </a:xfrm>
          <a:prstGeom prst="rect">
            <a:avLst/>
          </a:prstGeom>
          <a:ln>
            <a:noFill/>
          </a:ln>
          <a:effectLst>
            <a:outerShdw blurRad="292100" dist="139700" dir="2700000" algn="tl" rotWithShape="0">
              <a:srgbClr val="333333">
                <a:alpha val="65000"/>
              </a:srgbClr>
            </a:outerShdw>
          </a:effectLst>
        </p:spPr>
      </p:pic>
      <p:sp>
        <p:nvSpPr>
          <p:cNvPr id="7" name="CasellaDiTesto 6"/>
          <p:cNvSpPr txBox="1"/>
          <p:nvPr/>
        </p:nvSpPr>
        <p:spPr>
          <a:xfrm>
            <a:off x="6012160" y="1988840"/>
            <a:ext cx="2808312" cy="4524315"/>
          </a:xfrm>
          <a:prstGeom prst="rect">
            <a:avLst/>
          </a:prstGeom>
          <a:noFill/>
        </p:spPr>
        <p:txBody>
          <a:bodyPr wrap="square" rtlCol="0">
            <a:spAutoFit/>
          </a:bodyPr>
          <a:lstStyle/>
          <a:p>
            <a:r>
              <a:rPr lang="it-IT" dirty="0" smtClean="0"/>
              <a:t>“</a:t>
            </a:r>
            <a:r>
              <a:rPr lang="it-IT" b="1" i="1" dirty="0" smtClean="0"/>
              <a:t>Donna, ecco tuo figlio”</a:t>
            </a:r>
          </a:p>
          <a:p>
            <a:endParaRPr lang="it-IT" dirty="0" smtClean="0"/>
          </a:p>
          <a:p>
            <a:endParaRPr lang="it-IT" dirty="0" smtClean="0"/>
          </a:p>
          <a:p>
            <a:r>
              <a:rPr lang="it-IT" dirty="0" smtClean="0"/>
              <a:t>“Donna, deponi il tuo dolore e riscopri la tua maternità, la tua capacità d’amore”</a:t>
            </a:r>
          </a:p>
          <a:p>
            <a:r>
              <a:rPr lang="it-IT" dirty="0" smtClean="0"/>
              <a:t>“Guarisci altri e guarirà la tua ferita. Illumina altri e ti illuminerai. Disseta altri e si placherà la tua sete …”</a:t>
            </a:r>
          </a:p>
          <a:p>
            <a:endParaRPr lang="it-IT" dirty="0" smtClean="0"/>
          </a:p>
          <a:p>
            <a:r>
              <a:rPr lang="it-IT" dirty="0" smtClean="0"/>
              <a:t>Chi guarda solo a se stesso non risorge mai!</a:t>
            </a:r>
          </a:p>
          <a:p>
            <a:endParaRPr lang="it-IT" dirty="0" smtClean="0"/>
          </a:p>
          <a:p>
            <a:endParaRPr lang="it-IT" dirty="0"/>
          </a:p>
        </p:txBody>
      </p:sp>
      <p:sp>
        <p:nvSpPr>
          <p:cNvPr id="8" name="Freccia in giù 7"/>
          <p:cNvSpPr/>
          <p:nvPr/>
        </p:nvSpPr>
        <p:spPr>
          <a:xfrm>
            <a:off x="7092280" y="2348880"/>
            <a:ext cx="432048" cy="43204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259632" y="4509120"/>
            <a:ext cx="4032448" cy="1752600"/>
          </a:xfrm>
        </p:spPr>
        <p:txBody>
          <a:bodyPr/>
          <a:lstStyle/>
          <a:p>
            <a:r>
              <a:rPr lang="it-IT" b="1" dirty="0" smtClean="0">
                <a:solidFill>
                  <a:srgbClr val="C00000"/>
                </a:solidFill>
              </a:rPr>
              <a:t>Il dono </a:t>
            </a:r>
          </a:p>
          <a:p>
            <a:r>
              <a:rPr lang="it-IT" b="1" dirty="0" smtClean="0">
                <a:solidFill>
                  <a:srgbClr val="C00000"/>
                </a:solidFill>
              </a:rPr>
              <a:t>dello Spirito inaugura relazioni nuove</a:t>
            </a:r>
            <a:endParaRPr lang="it-IT" dirty="0">
              <a:solidFill>
                <a:srgbClr val="C00000"/>
              </a:solidFill>
            </a:endParaRPr>
          </a:p>
        </p:txBody>
      </p:sp>
      <p:pic>
        <p:nvPicPr>
          <p:cNvPr id="2050" name="Picture 2" descr="C:\Users\Sandra\Desktop\LAVORI DI RACCOLTA\ICONE +\Passione e risurrezione\Crocifissione e deposizione\152b_Croce.jpg"/>
          <p:cNvPicPr>
            <a:picLocks noChangeAspect="1" noChangeArrowheads="1"/>
          </p:cNvPicPr>
          <p:nvPr/>
        </p:nvPicPr>
        <p:blipFill>
          <a:blip r:embed="rId2" cstate="print"/>
          <a:srcRect/>
          <a:stretch>
            <a:fillRect/>
          </a:stretch>
        </p:blipFill>
        <p:spPr bwMode="auto">
          <a:xfrm>
            <a:off x="4716016" y="260648"/>
            <a:ext cx="4302256" cy="4876800"/>
          </a:xfrm>
          <a:prstGeom prst="rect">
            <a:avLst/>
          </a:prstGeom>
          <a:ln>
            <a:noFill/>
          </a:ln>
          <a:effectLst>
            <a:outerShdw blurRad="292100" dist="139700" dir="2700000" algn="tl" rotWithShape="0">
              <a:srgbClr val="333333">
                <a:alpha val="65000"/>
              </a:srgbClr>
            </a:outerShdw>
          </a:effectLst>
        </p:spPr>
      </p:pic>
      <p:pic>
        <p:nvPicPr>
          <p:cNvPr id="1026" name="Picture 2" descr="C:\Users\Sandra\Desktop\LAVORI DI RACCOLTA\ICONE\Passione e risurrezione\Discesa agli inferi\192.jpg"/>
          <p:cNvPicPr>
            <a:picLocks noChangeAspect="1" noChangeArrowheads="1"/>
          </p:cNvPicPr>
          <p:nvPr/>
        </p:nvPicPr>
        <p:blipFill>
          <a:blip r:embed="rId3" cstate="print"/>
          <a:srcRect/>
          <a:stretch>
            <a:fillRect/>
          </a:stretch>
        </p:blipFill>
        <p:spPr bwMode="auto">
          <a:xfrm rot="609063">
            <a:off x="6746230" y="3578718"/>
            <a:ext cx="1946173" cy="2783027"/>
          </a:xfrm>
          <a:prstGeom prst="rect">
            <a:avLst/>
          </a:prstGeom>
          <a:ln>
            <a:noFill/>
          </a:ln>
          <a:effectLst>
            <a:outerShdw blurRad="292100" dist="139700" dir="2700000" algn="tl" rotWithShape="0">
              <a:srgbClr val="333333">
                <a:alpha val="65000"/>
              </a:srgbClr>
            </a:outerShdw>
          </a:effectLst>
        </p:spPr>
      </p:pic>
      <p:pic>
        <p:nvPicPr>
          <p:cNvPr id="25602" name="Picture 2" descr="http://www.centroaletti.com/foto/foto_opere/roma/57_martiricanadesi_roma/06.jpg"/>
          <p:cNvPicPr>
            <a:picLocks noChangeAspect="1" noChangeArrowheads="1"/>
          </p:cNvPicPr>
          <p:nvPr/>
        </p:nvPicPr>
        <p:blipFill>
          <a:blip r:embed="rId4" cstate="print"/>
          <a:srcRect l="5274" t="12945" r="19127" b="14563"/>
          <a:stretch>
            <a:fillRect/>
          </a:stretch>
        </p:blipFill>
        <p:spPr bwMode="auto">
          <a:xfrm rot="20759611">
            <a:off x="2028879" y="2037211"/>
            <a:ext cx="3021519" cy="1967501"/>
          </a:xfrm>
          <a:prstGeom prst="rect">
            <a:avLst/>
          </a:prstGeom>
          <a:ln>
            <a:noFill/>
          </a:ln>
          <a:effectLst>
            <a:outerShdw blurRad="292100" dist="139700" dir="2700000" algn="tl" rotWithShape="0">
              <a:srgbClr val="333333">
                <a:alpha val="65000"/>
              </a:srgbClr>
            </a:outerShdw>
          </a:effectLst>
        </p:spPr>
      </p:pic>
      <p:pic>
        <p:nvPicPr>
          <p:cNvPr id="3074" name="Picture 2" descr="http://www.santiangelicustodi.net/sac_new/comunita/comunita.jpg"/>
          <p:cNvPicPr>
            <a:picLocks noChangeAspect="1" noChangeArrowheads="1"/>
          </p:cNvPicPr>
          <p:nvPr/>
        </p:nvPicPr>
        <p:blipFill>
          <a:blip r:embed="rId5" cstate="print">
            <a:clrChange>
              <a:clrFrom>
                <a:srgbClr val="FFFFFF"/>
              </a:clrFrom>
              <a:clrTo>
                <a:srgbClr val="FFFFFF">
                  <a:alpha val="0"/>
                </a:srgbClr>
              </a:clrTo>
            </a:clrChange>
          </a:blip>
          <a:srcRect/>
          <a:stretch>
            <a:fillRect/>
          </a:stretch>
        </p:blipFill>
        <p:spPr bwMode="auto">
          <a:xfrm>
            <a:off x="539552" y="-243408"/>
            <a:ext cx="4000500" cy="2933701"/>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1" descr="http://www.sanvincenzoitalia.it/img/trasp.gif"/>
          <p:cNvPicPr>
            <a:picLocks noChangeAspect="1" noChangeArrowheads="1"/>
          </p:cNvPicPr>
          <p:nvPr/>
        </p:nvPicPr>
        <p:blipFill>
          <a:blip r:embed="rId3" r:link="rId4"/>
          <a:srcRect/>
          <a:stretch>
            <a:fillRect/>
          </a:stretch>
        </p:blipFill>
        <p:spPr bwMode="auto">
          <a:xfrm>
            <a:off x="0" y="0"/>
            <a:ext cx="9525" cy="9525"/>
          </a:xfrm>
          <a:prstGeom prst="rect">
            <a:avLst/>
          </a:prstGeom>
          <a:noFill/>
        </p:spPr>
      </p:pic>
      <p:pic>
        <p:nvPicPr>
          <p:cNvPr id="41986" name="Picture 2" descr="C:\Users\Sandra\Desktop\LAVORI DI RACCOLTA\ICONE\Particolari mosaici\04[2] (2).jpg"/>
          <p:cNvPicPr>
            <a:picLocks noChangeAspect="1" noChangeArrowheads="1"/>
          </p:cNvPicPr>
          <p:nvPr/>
        </p:nvPicPr>
        <p:blipFill>
          <a:blip r:embed="rId5" cstate="print"/>
          <a:srcRect r="52531"/>
          <a:stretch>
            <a:fillRect/>
          </a:stretch>
        </p:blipFill>
        <p:spPr bwMode="auto">
          <a:xfrm rot="463267">
            <a:off x="5777970" y="665337"/>
            <a:ext cx="1944216" cy="3076575"/>
          </a:xfrm>
          <a:prstGeom prst="rect">
            <a:avLst/>
          </a:prstGeom>
          <a:noFill/>
        </p:spPr>
      </p:pic>
      <p:pic>
        <p:nvPicPr>
          <p:cNvPr id="41987" name="Picture 3" descr="C:\Users\Sandra\Desktop\LAVORI DI RACCOLTA\ICONE\Particolari mosaici\04[2] (2).jpg"/>
          <p:cNvPicPr>
            <a:picLocks noChangeAspect="1" noChangeArrowheads="1"/>
          </p:cNvPicPr>
          <p:nvPr/>
        </p:nvPicPr>
        <p:blipFill>
          <a:blip r:embed="rId5" cstate="print"/>
          <a:srcRect l="54502"/>
          <a:stretch>
            <a:fillRect/>
          </a:stretch>
        </p:blipFill>
        <p:spPr bwMode="auto">
          <a:xfrm rot="670757">
            <a:off x="6652763" y="3076404"/>
            <a:ext cx="1863502" cy="3076575"/>
          </a:xfrm>
          <a:prstGeom prst="rect">
            <a:avLst/>
          </a:prstGeom>
          <a:noFill/>
        </p:spPr>
      </p:pic>
      <p:pic>
        <p:nvPicPr>
          <p:cNvPr id="8" name="Picture 2" descr="C:\Users\Sandra\Desktop\LAVORI DI RACCOLTA\ICONE\Passione e risurrezione\Discesa agli inferi\188.jpg"/>
          <p:cNvPicPr>
            <a:picLocks noChangeAspect="1" noChangeArrowheads="1"/>
          </p:cNvPicPr>
          <p:nvPr/>
        </p:nvPicPr>
        <p:blipFill>
          <a:blip r:embed="rId6" cstate="print"/>
          <a:srcRect/>
          <a:stretch>
            <a:fillRect/>
          </a:stretch>
        </p:blipFill>
        <p:spPr bwMode="auto">
          <a:xfrm>
            <a:off x="5580112" y="1628800"/>
            <a:ext cx="2857500" cy="3752850"/>
          </a:xfrm>
          <a:prstGeom prst="rect">
            <a:avLst/>
          </a:prstGeom>
          <a:noFill/>
        </p:spPr>
      </p:pic>
      <p:sp>
        <p:nvSpPr>
          <p:cNvPr id="9" name="Rettangolo 8"/>
          <p:cNvSpPr/>
          <p:nvPr/>
        </p:nvSpPr>
        <p:spPr>
          <a:xfrm>
            <a:off x="179512" y="0"/>
            <a:ext cx="6174432" cy="6463308"/>
          </a:xfrm>
          <a:prstGeom prst="rect">
            <a:avLst/>
          </a:prstGeom>
        </p:spPr>
        <p:txBody>
          <a:bodyPr wrap="square">
            <a:spAutoFit/>
          </a:bodyPr>
          <a:lstStyle/>
          <a:p>
            <a:r>
              <a:rPr lang="it-IT" b="1" dirty="0" smtClean="0">
                <a:latin typeface="Brush Script Std" pitchFamily="50" charset="0"/>
              </a:rPr>
              <a:t>Signore, quando ho fame ...</a:t>
            </a:r>
          </a:p>
          <a:p>
            <a:endParaRPr lang="it-IT" b="1" dirty="0" smtClean="0">
              <a:latin typeface="Brush Script Std" pitchFamily="50" charset="0"/>
            </a:endParaRPr>
          </a:p>
          <a:p>
            <a:r>
              <a:rPr lang="it-IT" dirty="0" smtClean="0">
                <a:latin typeface="Brush Script Std" pitchFamily="50" charset="0"/>
              </a:rPr>
              <a:t>Signore, quando ho fame,</a:t>
            </a:r>
            <a:br>
              <a:rPr lang="it-IT" dirty="0" smtClean="0">
                <a:latin typeface="Brush Script Std" pitchFamily="50" charset="0"/>
              </a:rPr>
            </a:br>
            <a:r>
              <a:rPr lang="it-IT" dirty="0" smtClean="0">
                <a:latin typeface="Brush Script Std" pitchFamily="50" charset="0"/>
              </a:rPr>
              <a:t>dammi qualcuno che ha bisogno di cibo;</a:t>
            </a:r>
            <a:br>
              <a:rPr lang="it-IT" dirty="0" smtClean="0">
                <a:latin typeface="Brush Script Std" pitchFamily="50" charset="0"/>
              </a:rPr>
            </a:br>
            <a:r>
              <a:rPr lang="it-IT" dirty="0" smtClean="0">
                <a:latin typeface="Brush Script Std" pitchFamily="50" charset="0"/>
              </a:rPr>
              <a:t>quando ho sete,</a:t>
            </a:r>
            <a:br>
              <a:rPr lang="it-IT" dirty="0" smtClean="0">
                <a:latin typeface="Brush Script Std" pitchFamily="50" charset="0"/>
              </a:rPr>
            </a:br>
            <a:r>
              <a:rPr lang="it-IT" dirty="0" smtClean="0">
                <a:latin typeface="Brush Script Std" pitchFamily="50" charset="0"/>
              </a:rPr>
              <a:t>mandami qualcuno che ha bisogno di una bevanda;</a:t>
            </a:r>
            <a:br>
              <a:rPr lang="it-IT" dirty="0" smtClean="0">
                <a:latin typeface="Brush Script Std" pitchFamily="50" charset="0"/>
              </a:rPr>
            </a:br>
            <a:r>
              <a:rPr lang="it-IT" dirty="0" smtClean="0">
                <a:latin typeface="Brush Script Std" pitchFamily="50" charset="0"/>
              </a:rPr>
              <a:t>quando ho freddo, mandami qualcuno da scaldare;</a:t>
            </a:r>
            <a:br>
              <a:rPr lang="it-IT" dirty="0" smtClean="0">
                <a:latin typeface="Brush Script Std" pitchFamily="50" charset="0"/>
              </a:rPr>
            </a:br>
            <a:r>
              <a:rPr lang="it-IT" dirty="0" smtClean="0">
                <a:latin typeface="Brush Script Std" pitchFamily="50" charset="0"/>
              </a:rPr>
              <a:t>quando ho un dispiacere, offrimi qualcuno da consolare;</a:t>
            </a:r>
            <a:br>
              <a:rPr lang="it-IT" dirty="0" smtClean="0">
                <a:latin typeface="Brush Script Std" pitchFamily="50" charset="0"/>
              </a:rPr>
            </a:br>
            <a:r>
              <a:rPr lang="it-IT" dirty="0" smtClean="0">
                <a:latin typeface="Brush Script Std" pitchFamily="50" charset="0"/>
              </a:rPr>
              <a:t>quando la mia croce diventa pesante,</a:t>
            </a:r>
            <a:br>
              <a:rPr lang="it-IT" dirty="0" smtClean="0">
                <a:latin typeface="Brush Script Std" pitchFamily="50" charset="0"/>
              </a:rPr>
            </a:br>
            <a:r>
              <a:rPr lang="it-IT" dirty="0" smtClean="0">
                <a:latin typeface="Brush Script Std" pitchFamily="50" charset="0"/>
              </a:rPr>
              <a:t>fammi condividere la croce di un altro;</a:t>
            </a:r>
            <a:br>
              <a:rPr lang="it-IT" dirty="0" smtClean="0">
                <a:latin typeface="Brush Script Std" pitchFamily="50" charset="0"/>
              </a:rPr>
            </a:br>
            <a:r>
              <a:rPr lang="it-IT" dirty="0" smtClean="0">
                <a:latin typeface="Brush Script Std" pitchFamily="50" charset="0"/>
              </a:rPr>
              <a:t>quando sono povero, guidami da qualcuno nel bisogno;</a:t>
            </a:r>
            <a:br>
              <a:rPr lang="it-IT" dirty="0" smtClean="0">
                <a:latin typeface="Brush Script Std" pitchFamily="50" charset="0"/>
              </a:rPr>
            </a:br>
            <a:r>
              <a:rPr lang="it-IT" dirty="0" smtClean="0">
                <a:latin typeface="Brush Script Std" pitchFamily="50" charset="0"/>
              </a:rPr>
              <a:t>quando non ho tempo,</a:t>
            </a:r>
            <a:br>
              <a:rPr lang="it-IT" dirty="0" smtClean="0">
                <a:latin typeface="Brush Script Std" pitchFamily="50" charset="0"/>
              </a:rPr>
            </a:br>
            <a:r>
              <a:rPr lang="it-IT" dirty="0" smtClean="0">
                <a:latin typeface="Brush Script Std" pitchFamily="50" charset="0"/>
              </a:rPr>
              <a:t>dammi qualcuno che io possa aiutare per qualche momento;</a:t>
            </a:r>
            <a:br>
              <a:rPr lang="it-IT" dirty="0" smtClean="0">
                <a:latin typeface="Brush Script Std" pitchFamily="50" charset="0"/>
              </a:rPr>
            </a:br>
            <a:r>
              <a:rPr lang="it-IT" dirty="0" smtClean="0">
                <a:latin typeface="Brush Script Std" pitchFamily="50" charset="0"/>
              </a:rPr>
              <a:t>quando sono umiliato,</a:t>
            </a:r>
            <a:br>
              <a:rPr lang="it-IT" dirty="0" smtClean="0">
                <a:latin typeface="Brush Script Std" pitchFamily="50" charset="0"/>
              </a:rPr>
            </a:br>
            <a:r>
              <a:rPr lang="it-IT" dirty="0" smtClean="0">
                <a:latin typeface="Brush Script Std" pitchFamily="50" charset="0"/>
              </a:rPr>
              <a:t>fa' che io abbia qualcuno da lodare;</a:t>
            </a:r>
            <a:br>
              <a:rPr lang="it-IT" dirty="0" smtClean="0">
                <a:latin typeface="Brush Script Std" pitchFamily="50" charset="0"/>
              </a:rPr>
            </a:br>
            <a:r>
              <a:rPr lang="it-IT" dirty="0" smtClean="0">
                <a:latin typeface="Brush Script Std" pitchFamily="50" charset="0"/>
              </a:rPr>
              <a:t>quando sono scoraggiato,</a:t>
            </a:r>
            <a:br>
              <a:rPr lang="it-IT" dirty="0" smtClean="0">
                <a:latin typeface="Brush Script Std" pitchFamily="50" charset="0"/>
              </a:rPr>
            </a:br>
            <a:r>
              <a:rPr lang="it-IT" dirty="0" smtClean="0">
                <a:latin typeface="Brush Script Std" pitchFamily="50" charset="0"/>
              </a:rPr>
              <a:t>mandami qualcuno da incoraggiare;</a:t>
            </a:r>
            <a:br>
              <a:rPr lang="it-IT" dirty="0" smtClean="0">
                <a:latin typeface="Brush Script Std" pitchFamily="50" charset="0"/>
              </a:rPr>
            </a:br>
            <a:r>
              <a:rPr lang="it-IT" dirty="0" smtClean="0">
                <a:latin typeface="Brush Script Std" pitchFamily="50" charset="0"/>
              </a:rPr>
              <a:t>quando ho bisogno della comprensione degli altri,</a:t>
            </a:r>
            <a:br>
              <a:rPr lang="it-IT" dirty="0" smtClean="0">
                <a:latin typeface="Brush Script Std" pitchFamily="50" charset="0"/>
              </a:rPr>
            </a:br>
            <a:r>
              <a:rPr lang="it-IT" dirty="0" smtClean="0">
                <a:latin typeface="Brush Script Std" pitchFamily="50" charset="0"/>
              </a:rPr>
              <a:t>dammi qualcuno che ha bisogno della mia;</a:t>
            </a:r>
            <a:br>
              <a:rPr lang="it-IT" dirty="0" smtClean="0">
                <a:latin typeface="Brush Script Std" pitchFamily="50" charset="0"/>
              </a:rPr>
            </a:br>
            <a:r>
              <a:rPr lang="it-IT" dirty="0" smtClean="0">
                <a:latin typeface="Brush Script Std" pitchFamily="50" charset="0"/>
              </a:rPr>
              <a:t>quando ho bisogno che ci si occupi di me,</a:t>
            </a:r>
            <a:br>
              <a:rPr lang="it-IT" dirty="0" smtClean="0">
                <a:latin typeface="Brush Script Std" pitchFamily="50" charset="0"/>
              </a:rPr>
            </a:br>
            <a:r>
              <a:rPr lang="it-IT" dirty="0" smtClean="0">
                <a:latin typeface="Brush Script Std" pitchFamily="50" charset="0"/>
              </a:rPr>
              <a:t>mandami qualcuno di cui occuparmi;</a:t>
            </a:r>
            <a:br>
              <a:rPr lang="it-IT" dirty="0" smtClean="0">
                <a:latin typeface="Brush Script Std" pitchFamily="50" charset="0"/>
              </a:rPr>
            </a:br>
            <a:r>
              <a:rPr lang="it-IT" dirty="0" smtClean="0">
                <a:latin typeface="Brush Script Std" pitchFamily="50" charset="0"/>
              </a:rPr>
              <a:t>quando penso solo a me stesso,</a:t>
            </a:r>
            <a:br>
              <a:rPr lang="it-IT" dirty="0" smtClean="0">
                <a:latin typeface="Brush Script Std" pitchFamily="50" charset="0"/>
              </a:rPr>
            </a:br>
            <a:r>
              <a:rPr lang="it-IT" dirty="0" smtClean="0">
                <a:latin typeface="Brush Script Std" pitchFamily="50" charset="0"/>
              </a:rPr>
              <a:t>attira la mia attenzione su un'altra persona.</a:t>
            </a:r>
            <a:endParaRPr lang="it-IT" dirty="0">
              <a:latin typeface="Brush Script Std" pitchFamily="50"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a 5"/>
          <p:cNvGraphicFramePr>
            <a:graphicFrameLocks noGrp="1"/>
          </p:cNvGraphicFramePr>
          <p:nvPr/>
        </p:nvGraphicFramePr>
        <p:xfrm>
          <a:off x="251520" y="188640"/>
          <a:ext cx="6096000" cy="648072"/>
        </p:xfrm>
        <a:graphic>
          <a:graphicData uri="http://schemas.openxmlformats.org/drawingml/2006/table">
            <a:tbl>
              <a:tblPr/>
              <a:tblGrid>
                <a:gridCol w="6096000"/>
              </a:tblGrid>
              <a:tr h="648072">
                <a:tc>
                  <a:txBody>
                    <a:bodyPr/>
                    <a:lstStyle/>
                    <a:p>
                      <a:pPr algn="just">
                        <a:lnSpc>
                          <a:spcPct val="115000"/>
                        </a:lnSpc>
                        <a:spcAft>
                          <a:spcPts val="0"/>
                        </a:spcAft>
                      </a:pPr>
                      <a:r>
                        <a:rPr lang="it-IT" sz="3200" b="1" dirty="0">
                          <a:solidFill>
                            <a:schemeClr val="bg1"/>
                          </a:solidFill>
                          <a:latin typeface="Times New Roman"/>
                          <a:ea typeface="Calibri"/>
                          <a:cs typeface="Times New Roman"/>
                        </a:rPr>
                        <a:t>Lo Spirito Santo promesso</a:t>
                      </a:r>
                      <a:endParaRPr lang="it-IT" sz="3200" dirty="0">
                        <a:solidFill>
                          <a:schemeClr val="bg1"/>
                        </a:solidFill>
                        <a:latin typeface="Calibri"/>
                        <a:ea typeface="Calibri"/>
                        <a:cs typeface="Times New Roman"/>
                      </a:endParaRPr>
                    </a:p>
                  </a:txBody>
                  <a:tcPr marL="89535" marR="89535" marT="0" marB="0">
                    <a:lnL>
                      <a:noFill/>
                    </a:lnL>
                    <a:lnR>
                      <a:noFill/>
                    </a:lnR>
                    <a:lnT>
                      <a:noFill/>
                    </a:lnT>
                    <a:lnB>
                      <a:noFill/>
                    </a:lnB>
                  </a:tcPr>
                </a:tc>
              </a:tr>
            </a:tbl>
          </a:graphicData>
        </a:graphic>
      </p:graphicFrame>
      <p:sp>
        <p:nvSpPr>
          <p:cNvPr id="54273" name="Rectangle 1"/>
          <p:cNvSpPr>
            <a:spLocks noChangeArrowheads="1"/>
          </p:cNvSpPr>
          <p:nvPr/>
        </p:nvSpPr>
        <p:spPr bwMode="auto">
          <a:xfrm>
            <a:off x="251520" y="5500682"/>
            <a:ext cx="52565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pic>
        <p:nvPicPr>
          <p:cNvPr id="54275" name="Picture 3" descr="foto"/>
          <p:cNvPicPr>
            <a:picLocks noChangeAspect="1" noChangeArrowheads="1"/>
          </p:cNvPicPr>
          <p:nvPr/>
        </p:nvPicPr>
        <p:blipFill>
          <a:blip r:embed="rId2" cstate="print"/>
          <a:srcRect/>
          <a:stretch>
            <a:fillRect/>
          </a:stretch>
        </p:blipFill>
        <p:spPr bwMode="auto">
          <a:xfrm rot="586860">
            <a:off x="6372200" y="404664"/>
            <a:ext cx="2304256" cy="3456384"/>
          </a:xfrm>
          <a:prstGeom prst="rect">
            <a:avLst/>
          </a:prstGeom>
          <a:noFill/>
        </p:spPr>
      </p:pic>
      <p:sp>
        <p:nvSpPr>
          <p:cNvPr id="7" name="Rettangolo 6"/>
          <p:cNvSpPr/>
          <p:nvPr/>
        </p:nvSpPr>
        <p:spPr>
          <a:xfrm>
            <a:off x="0" y="3718679"/>
            <a:ext cx="8388424" cy="2862322"/>
          </a:xfrm>
          <a:prstGeom prst="rect">
            <a:avLst/>
          </a:prstGeom>
        </p:spPr>
        <p:txBody>
          <a:bodyPr wrap="square">
            <a:spAutoFit/>
          </a:bodyPr>
          <a:lstStyle/>
          <a:p>
            <a:r>
              <a:rPr lang="it-IT" dirty="0" smtClean="0"/>
              <a:t>(CCC 243) </a:t>
            </a:r>
          </a:p>
          <a:p>
            <a:r>
              <a:rPr lang="it-IT" dirty="0" smtClean="0"/>
              <a:t>Prima della sua Pasqua, Gesù </a:t>
            </a:r>
            <a:r>
              <a:rPr lang="it-IT" b="1" i="1" dirty="0" smtClean="0"/>
              <a:t>annunzia</a:t>
            </a:r>
            <a:r>
              <a:rPr lang="it-IT" dirty="0" smtClean="0"/>
              <a:t> l'invio di un “</a:t>
            </a:r>
            <a:r>
              <a:rPr lang="it-IT" b="1" i="1" dirty="0" smtClean="0"/>
              <a:t>altro </a:t>
            </a:r>
            <a:r>
              <a:rPr lang="it-IT" b="1" i="1" dirty="0" err="1" smtClean="0"/>
              <a:t>Paraclito</a:t>
            </a:r>
            <a:r>
              <a:rPr lang="it-IT" dirty="0" smtClean="0"/>
              <a:t>” (</a:t>
            </a:r>
            <a:r>
              <a:rPr lang="it-IT" i="1" dirty="0" smtClean="0"/>
              <a:t>Difensore</a:t>
            </a:r>
            <a:r>
              <a:rPr lang="it-IT" dirty="0" smtClean="0"/>
              <a:t>), lo </a:t>
            </a:r>
            <a:r>
              <a:rPr lang="it-IT" b="1" i="1" dirty="0" smtClean="0"/>
              <a:t>Spirito Santo</a:t>
            </a:r>
            <a:r>
              <a:rPr lang="it-IT" dirty="0" smtClean="0"/>
              <a:t>. </a:t>
            </a:r>
          </a:p>
          <a:p>
            <a:r>
              <a:rPr lang="it-IT" dirty="0" smtClean="0"/>
              <a:t>Lo Spirito </a:t>
            </a:r>
            <a:r>
              <a:rPr lang="it-IT" i="1" dirty="0" smtClean="0"/>
              <a:t>che opera fin dalla creazione</a:t>
            </a:r>
            <a:r>
              <a:rPr lang="it-IT" dirty="0" smtClean="0"/>
              <a:t>, [</a:t>
            </a:r>
            <a:r>
              <a:rPr lang="it-IT" dirty="0" err="1" smtClean="0"/>
              <a:t>Gen</a:t>
            </a:r>
            <a:r>
              <a:rPr lang="it-IT" dirty="0" smtClean="0"/>
              <a:t> 1,2] </a:t>
            </a:r>
          </a:p>
          <a:p>
            <a:r>
              <a:rPr lang="it-IT" dirty="0" smtClean="0"/>
              <a:t>che già aveva “</a:t>
            </a:r>
            <a:r>
              <a:rPr lang="it-IT" i="1" dirty="0" smtClean="0"/>
              <a:t>parlato per mezzo dei profeti</a:t>
            </a:r>
            <a:r>
              <a:rPr lang="it-IT" dirty="0" smtClean="0"/>
              <a:t>” (</a:t>
            </a:r>
            <a:r>
              <a:rPr lang="it-IT" i="1" dirty="0" smtClean="0"/>
              <a:t>Simbolo di </a:t>
            </a:r>
            <a:r>
              <a:rPr lang="it-IT" i="1" dirty="0" err="1" smtClean="0"/>
              <a:t>Nicea-Costantinopoli</a:t>
            </a:r>
            <a:r>
              <a:rPr lang="it-IT" i="1" dirty="0" smtClean="0"/>
              <a:t>)</a:t>
            </a:r>
            <a:r>
              <a:rPr lang="it-IT" dirty="0" smtClean="0"/>
              <a:t>, </a:t>
            </a:r>
          </a:p>
          <a:p>
            <a:endParaRPr lang="it-IT" dirty="0" smtClean="0"/>
          </a:p>
          <a:p>
            <a:r>
              <a:rPr lang="it-IT" dirty="0" smtClean="0"/>
              <a:t>dimorerà presso i discepoli e sarà in loro, [</a:t>
            </a:r>
            <a:r>
              <a:rPr lang="it-IT" dirty="0" err="1" smtClean="0"/>
              <a:t>Gv</a:t>
            </a:r>
            <a:r>
              <a:rPr lang="it-IT" dirty="0" smtClean="0"/>
              <a:t> 14,17] per insegnare loro ogni cosa [</a:t>
            </a:r>
            <a:r>
              <a:rPr lang="it-IT" dirty="0" err="1" smtClean="0"/>
              <a:t>Gv</a:t>
            </a:r>
            <a:r>
              <a:rPr lang="it-IT" dirty="0" smtClean="0"/>
              <a:t> 14,26] e </a:t>
            </a:r>
            <a:r>
              <a:rPr lang="it-IT" i="1" dirty="0" smtClean="0"/>
              <a:t>guidarli </a:t>
            </a:r>
            <a:r>
              <a:rPr lang="it-IT" dirty="0" smtClean="0"/>
              <a:t>“</a:t>
            </a:r>
            <a:r>
              <a:rPr lang="it-IT" b="1" i="1" dirty="0" smtClean="0"/>
              <a:t>alla verità tutta intera</a:t>
            </a:r>
            <a:r>
              <a:rPr lang="it-IT" dirty="0" smtClean="0"/>
              <a:t>” (</a:t>
            </a:r>
            <a:r>
              <a:rPr lang="it-IT" dirty="0" err="1" smtClean="0"/>
              <a:t>Gv</a:t>
            </a:r>
            <a:r>
              <a:rPr lang="it-IT" dirty="0" smtClean="0"/>
              <a:t> 16,13). </a:t>
            </a:r>
          </a:p>
          <a:p>
            <a:r>
              <a:rPr lang="it-IT" i="1" dirty="0" smtClean="0"/>
              <a:t>Lo Spirito Santo è in tal modo rivelato come un'altra Persona divina in rapporto a Gesù e al Padre</a:t>
            </a:r>
            <a:r>
              <a:rPr lang="it-IT" dirty="0" smtClean="0"/>
              <a:t>.</a:t>
            </a:r>
            <a:endParaRPr lang="it-IT" dirty="0"/>
          </a:p>
        </p:txBody>
      </p:sp>
      <p:sp>
        <p:nvSpPr>
          <p:cNvPr id="8" name="CasellaDiTesto 7"/>
          <p:cNvSpPr txBox="1"/>
          <p:nvPr/>
        </p:nvSpPr>
        <p:spPr>
          <a:xfrm>
            <a:off x="323528" y="980728"/>
            <a:ext cx="5256584" cy="2677656"/>
          </a:xfrm>
          <a:prstGeom prst="rect">
            <a:avLst/>
          </a:prstGeom>
          <a:solidFill>
            <a:schemeClr val="accent1"/>
          </a:solidFill>
        </p:spPr>
        <p:txBody>
          <a:bodyPr wrap="square" rtlCol="0">
            <a:spAutoFit/>
          </a:bodyPr>
          <a:lstStyle/>
          <a:p>
            <a:pPr algn="just"/>
            <a:r>
              <a:rPr lang="it-IT" sz="1400" i="1" dirty="0" smtClean="0"/>
              <a:t>“Se mi amate, osserverete i miei comandamenti. Io pregherò </a:t>
            </a:r>
            <a:r>
              <a:rPr lang="it-IT" sz="1400" b="1" i="1" dirty="0" smtClean="0"/>
              <a:t>il Padre ed egli vi darà un altro Consolatore perché rimanga con voi per sempre,</a:t>
            </a:r>
            <a:r>
              <a:rPr lang="it-IT" sz="1400" i="1" dirty="0" smtClean="0"/>
              <a:t> lo Spirito di verità che il mondo non può ricevere, perché non lo vede e non lo conosce. Voi lo conoscete, perché </a:t>
            </a:r>
            <a:r>
              <a:rPr lang="it-IT" sz="1400" b="1" i="1" dirty="0" smtClean="0"/>
              <a:t>egli dimora presso di voi e sarà in voi.</a:t>
            </a:r>
            <a:r>
              <a:rPr lang="it-IT" sz="1400" i="1" dirty="0" smtClean="0"/>
              <a:t> Non vi lascerò orfani, ritornerò da voi. … Chi accoglie i miei comandamenti e li osserva, questi mi ama. Chi mi ama sarà amato dal Padre mio e anch'io lo amerò e mi manifesterò a lui”. … Queste cose vi ho detto quando ero ancora tra voi. Ma </a:t>
            </a:r>
            <a:r>
              <a:rPr lang="it-IT" sz="1400" b="1" i="1" dirty="0" smtClean="0"/>
              <a:t>il Consolatore, lo Spirito Santo che il Padre manderà nel mio nome, egli vi insegnerà ogni cosa e vi ricorderà tutto ciò che io vi ho detto</a:t>
            </a:r>
            <a:r>
              <a:rPr lang="it-IT" sz="1400" i="1" dirty="0" smtClean="0"/>
              <a:t>”</a:t>
            </a:r>
          </a:p>
          <a:p>
            <a:pPr algn="r"/>
            <a:r>
              <a:rPr lang="it-IT" sz="1400" i="1" dirty="0" smtClean="0"/>
              <a:t>(</a:t>
            </a:r>
            <a:r>
              <a:rPr lang="it-IT" sz="1400" i="1" dirty="0" err="1" smtClean="0"/>
              <a:t>Gv</a:t>
            </a:r>
            <a:r>
              <a:rPr lang="it-IT" sz="1400" i="1" dirty="0" smtClean="0"/>
              <a:t> 14,15-26)</a:t>
            </a:r>
            <a:endParaRPr lang="it-IT" sz="1400" i="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ella 5"/>
          <p:cNvGraphicFramePr>
            <a:graphicFrameLocks noGrp="1"/>
          </p:cNvGraphicFramePr>
          <p:nvPr/>
        </p:nvGraphicFramePr>
        <p:xfrm>
          <a:off x="323528" y="548680"/>
          <a:ext cx="6096000" cy="648072"/>
        </p:xfrm>
        <a:graphic>
          <a:graphicData uri="http://schemas.openxmlformats.org/drawingml/2006/table">
            <a:tbl>
              <a:tblPr/>
              <a:tblGrid>
                <a:gridCol w="6096000"/>
              </a:tblGrid>
              <a:tr h="648072">
                <a:tc>
                  <a:txBody>
                    <a:bodyPr/>
                    <a:lstStyle/>
                    <a:p>
                      <a:pPr algn="just">
                        <a:lnSpc>
                          <a:spcPct val="115000"/>
                        </a:lnSpc>
                        <a:spcAft>
                          <a:spcPts val="0"/>
                        </a:spcAft>
                      </a:pPr>
                      <a:r>
                        <a:rPr lang="it-IT" sz="3200" b="1" dirty="0">
                          <a:solidFill>
                            <a:schemeClr val="bg1"/>
                          </a:solidFill>
                          <a:latin typeface="Times New Roman"/>
                          <a:ea typeface="Calibri"/>
                          <a:cs typeface="Times New Roman"/>
                        </a:rPr>
                        <a:t>Lo Spirito Santo promesso</a:t>
                      </a:r>
                      <a:endParaRPr lang="it-IT" sz="3200" dirty="0">
                        <a:solidFill>
                          <a:schemeClr val="bg1"/>
                        </a:solidFill>
                        <a:latin typeface="Calibri"/>
                        <a:ea typeface="Calibri"/>
                        <a:cs typeface="Times New Roman"/>
                      </a:endParaRPr>
                    </a:p>
                  </a:txBody>
                  <a:tcPr marL="89535" marR="89535" marT="0" marB="0">
                    <a:lnL>
                      <a:noFill/>
                    </a:lnL>
                    <a:lnR>
                      <a:noFill/>
                    </a:lnR>
                    <a:lnT>
                      <a:noFill/>
                    </a:lnT>
                    <a:lnB>
                      <a:noFill/>
                    </a:lnB>
                  </a:tcPr>
                </a:tc>
              </a:tr>
            </a:tbl>
          </a:graphicData>
        </a:graphic>
      </p:graphicFrame>
      <p:sp>
        <p:nvSpPr>
          <p:cNvPr id="54273" name="Rectangle 1"/>
          <p:cNvSpPr>
            <a:spLocks noChangeArrowheads="1"/>
          </p:cNvSpPr>
          <p:nvPr/>
        </p:nvSpPr>
        <p:spPr bwMode="auto">
          <a:xfrm>
            <a:off x="251520" y="5500682"/>
            <a:ext cx="5256584"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it-IT"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it-IT"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endParaRPr kumimoji="0" lang="it-IT" b="0" i="0" u="none" strike="noStrike" cap="none" normalizeH="0" baseline="0" dirty="0" smtClean="0">
              <a:ln>
                <a:noFill/>
              </a:ln>
              <a:solidFill>
                <a:schemeClr val="tx1"/>
              </a:solidFill>
              <a:effectLst/>
              <a:latin typeface="Arial" pitchFamily="34" charset="0"/>
              <a:cs typeface="Arial" pitchFamily="34" charset="0"/>
            </a:endParaRPr>
          </a:p>
        </p:txBody>
      </p:sp>
      <p:pic>
        <p:nvPicPr>
          <p:cNvPr id="54275" name="Picture 3" descr="foto"/>
          <p:cNvPicPr>
            <a:picLocks noChangeAspect="1" noChangeArrowheads="1"/>
          </p:cNvPicPr>
          <p:nvPr/>
        </p:nvPicPr>
        <p:blipFill>
          <a:blip r:embed="rId2" cstate="print"/>
          <a:srcRect/>
          <a:stretch>
            <a:fillRect/>
          </a:stretch>
        </p:blipFill>
        <p:spPr bwMode="auto">
          <a:xfrm rot="586860">
            <a:off x="6865068" y="1799406"/>
            <a:ext cx="2304256" cy="3456384"/>
          </a:xfrm>
          <a:prstGeom prst="rect">
            <a:avLst/>
          </a:prstGeom>
          <a:noFill/>
        </p:spPr>
      </p:pic>
      <p:sp>
        <p:nvSpPr>
          <p:cNvPr id="7" name="Rettangolo 6"/>
          <p:cNvSpPr/>
          <p:nvPr/>
        </p:nvSpPr>
        <p:spPr>
          <a:xfrm>
            <a:off x="323528" y="3501008"/>
            <a:ext cx="5904656" cy="2585323"/>
          </a:xfrm>
          <a:prstGeom prst="rect">
            <a:avLst/>
          </a:prstGeom>
        </p:spPr>
        <p:txBody>
          <a:bodyPr wrap="square">
            <a:spAutoFit/>
          </a:bodyPr>
          <a:lstStyle/>
          <a:p>
            <a:r>
              <a:rPr lang="it-IT" dirty="0" smtClean="0"/>
              <a:t>Gesù sente la necessità di gridare ad alta voce questa promessa perché sa che è vicina l’ora in cui, attraverso la morte, donerà tutto se stesso e quindi anche il suo Spirito, ai suoi amici.</a:t>
            </a:r>
          </a:p>
          <a:p>
            <a:r>
              <a:rPr lang="it-IT" dirty="0" smtClean="0"/>
              <a:t>Gesù rivela ai discepoli il dono che sta per fare: lascerà loro il suo Spirito, cioè la sua stessa vita, la sua forza, il suo amore, la sua azione di salvezza, il suo stesso modo di pensare, di giudicare.</a:t>
            </a:r>
          </a:p>
          <a:p>
            <a:r>
              <a:rPr lang="it-IT" dirty="0" smtClean="0"/>
              <a:t>In questo modo essi potranno continuare la sua opera</a:t>
            </a:r>
            <a:endParaRPr lang="it-IT" dirty="0"/>
          </a:p>
        </p:txBody>
      </p:sp>
      <p:sp>
        <p:nvSpPr>
          <p:cNvPr id="8" name="CasellaDiTesto 7"/>
          <p:cNvSpPr txBox="1"/>
          <p:nvPr/>
        </p:nvSpPr>
        <p:spPr>
          <a:xfrm>
            <a:off x="755576" y="1556792"/>
            <a:ext cx="4536504" cy="1384995"/>
          </a:xfrm>
          <a:prstGeom prst="rect">
            <a:avLst/>
          </a:prstGeom>
          <a:solidFill>
            <a:schemeClr val="accent1"/>
          </a:solidFill>
        </p:spPr>
        <p:txBody>
          <a:bodyPr wrap="square" rtlCol="0">
            <a:spAutoFit/>
          </a:bodyPr>
          <a:lstStyle/>
          <a:p>
            <a:pPr algn="just"/>
            <a:r>
              <a:rPr lang="it-IT" sz="1400" i="1" dirty="0" smtClean="0"/>
              <a:t>“E’ bene per voi che io me ne vada, perché se non me ne vado non verrà a voi il Consolatore … Egli vi guiderà alla verità tutta intera … non parlerà da sé, ma dirà tutto ciò che avete udito e vi annunzierà le cose future””</a:t>
            </a:r>
          </a:p>
          <a:p>
            <a:pPr algn="r"/>
            <a:r>
              <a:rPr lang="it-IT" sz="1400" i="1" dirty="0" smtClean="0"/>
              <a:t>(</a:t>
            </a:r>
            <a:r>
              <a:rPr lang="it-IT" sz="1400" i="1" dirty="0" err="1" smtClean="0"/>
              <a:t>Gv</a:t>
            </a:r>
            <a:r>
              <a:rPr lang="it-IT" sz="1400" i="1" dirty="0" smtClean="0"/>
              <a:t> 16,13)</a:t>
            </a:r>
            <a:endParaRPr lang="it-IT" sz="1400" i="1" dirty="0"/>
          </a:p>
        </p:txBody>
      </p:sp>
      <p:pic>
        <p:nvPicPr>
          <p:cNvPr id="69634" name="Picture 2" descr="http://www.piccoloeremodellequerce.it/images/ultima-cena01.jpg"/>
          <p:cNvPicPr>
            <a:picLocks noChangeAspect="1" noChangeArrowheads="1"/>
          </p:cNvPicPr>
          <p:nvPr/>
        </p:nvPicPr>
        <p:blipFill>
          <a:blip r:embed="rId3" cstate="print"/>
          <a:srcRect/>
          <a:stretch>
            <a:fillRect/>
          </a:stretch>
        </p:blipFill>
        <p:spPr bwMode="auto">
          <a:xfrm>
            <a:off x="5796136" y="260648"/>
            <a:ext cx="3048000" cy="299085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6">
                <a:lumMod val="50000"/>
              </a:schemeClr>
            </a:gs>
            <a:gs pos="50000">
              <a:schemeClr val="accent1">
                <a:tint val="44500"/>
                <a:satMod val="160000"/>
              </a:schemeClr>
            </a:gs>
            <a:gs pos="100000">
              <a:schemeClr val="accent1">
                <a:tint val="23500"/>
                <a:satMod val="160000"/>
              </a:schemeClr>
            </a:gs>
          </a:gsLst>
          <a:lin ang="16200000" scaled="1"/>
          <a:tileRect/>
        </a:gradFill>
        <a:effectLst/>
      </p:bgPr>
    </p:bg>
    <p:spTree>
      <p:nvGrpSpPr>
        <p:cNvPr id="1" name=""/>
        <p:cNvGrpSpPr/>
        <p:nvPr/>
      </p:nvGrpSpPr>
      <p:grpSpPr>
        <a:xfrm>
          <a:off x="0" y="0"/>
          <a:ext cx="0" cy="0"/>
          <a:chOff x="0" y="0"/>
          <a:chExt cx="0" cy="0"/>
        </a:xfrm>
      </p:grpSpPr>
      <p:sp>
        <p:nvSpPr>
          <p:cNvPr id="4" name="Rettangolo 3"/>
          <p:cNvSpPr/>
          <p:nvPr/>
        </p:nvSpPr>
        <p:spPr>
          <a:xfrm>
            <a:off x="539552" y="476672"/>
            <a:ext cx="7340472"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it-IT"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Il </a:t>
            </a:r>
            <a:r>
              <a:rPr lang="it-IT" sz="5400" b="1" dirty="0" smtClean="0">
                <a:ln w="11430"/>
                <a:solidFill>
                  <a:schemeClr val="accent6">
                    <a:lumMod val="50000"/>
                  </a:schemeClr>
                </a:solidFill>
                <a:effectLst>
                  <a:outerShdw blurRad="50800" dist="39000" dir="5460000" algn="tl">
                    <a:srgbClr val="000000">
                      <a:alpha val="38000"/>
                    </a:srgbClr>
                  </a:outerShdw>
                  <a:reflection blurRad="6350" stA="60000" endA="900" endPos="60000" dist="60007" dir="5400000" sy="-100000" algn="bl" rotWithShape="0"/>
                </a:effectLst>
              </a:rPr>
              <a:t>dono</a:t>
            </a:r>
            <a:r>
              <a:rPr lang="it-IT"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dello </a:t>
            </a:r>
            <a:r>
              <a:rPr lang="it-IT" sz="5400" b="1" dirty="0" err="1"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Spirito…</a:t>
            </a:r>
            <a:endParaRPr lang="it-IT" sz="5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5" name="CasellaDiTesto 4"/>
          <p:cNvSpPr txBox="1"/>
          <p:nvPr/>
        </p:nvSpPr>
        <p:spPr>
          <a:xfrm>
            <a:off x="539552" y="3501008"/>
            <a:ext cx="7632848" cy="2339102"/>
          </a:xfrm>
          <a:prstGeom prst="rect">
            <a:avLst/>
          </a:prstGeom>
          <a:noFill/>
        </p:spPr>
        <p:txBody>
          <a:bodyPr wrap="square" rtlCol="0">
            <a:spAutoFit/>
          </a:bodyPr>
          <a:lstStyle/>
          <a:p>
            <a:r>
              <a:rPr lang="it-IT" sz="3200" dirty="0" smtClean="0"/>
              <a:t>Lo Spirito è dono di Cristo, </a:t>
            </a:r>
          </a:p>
          <a:p>
            <a:r>
              <a:rPr lang="it-IT" sz="3200" dirty="0" smtClean="0"/>
              <a:t>viene proprio da lui, </a:t>
            </a:r>
          </a:p>
          <a:p>
            <a:r>
              <a:rPr lang="it-IT" sz="3200" dirty="0" smtClean="0"/>
              <a:t>ci porta la sua ricchezza, </a:t>
            </a:r>
          </a:p>
          <a:p>
            <a:r>
              <a:rPr lang="it-IT" sz="3200" dirty="0" smtClean="0"/>
              <a:t>la scrive dentro di noi.</a:t>
            </a:r>
          </a:p>
          <a:p>
            <a:endParaRPr lang="it-IT" dirty="0" smtClean="0"/>
          </a:p>
        </p:txBody>
      </p:sp>
      <p:sp>
        <p:nvSpPr>
          <p:cNvPr id="6" name="Freccia in giù 5"/>
          <p:cNvSpPr/>
          <p:nvPr/>
        </p:nvSpPr>
        <p:spPr>
          <a:xfrm>
            <a:off x="1691680" y="1988840"/>
            <a:ext cx="792088" cy="86409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8674" name="Picture 2" descr="http://www.centroaletti.com/foto/foto_opere/italia/69_Monza/5.jpg"/>
          <p:cNvPicPr>
            <a:picLocks noChangeAspect="1" noChangeArrowheads="1"/>
          </p:cNvPicPr>
          <p:nvPr/>
        </p:nvPicPr>
        <p:blipFill>
          <a:blip r:embed="rId2" cstate="print"/>
          <a:srcRect/>
          <a:stretch>
            <a:fillRect/>
          </a:stretch>
        </p:blipFill>
        <p:spPr bwMode="auto">
          <a:xfrm>
            <a:off x="5868144" y="1412776"/>
            <a:ext cx="2857500" cy="37814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2861361" y="332656"/>
            <a:ext cx="5880135" cy="1323439"/>
          </a:xfrm>
          <a:prstGeom prst="rect">
            <a:avLst/>
          </a:prstGeom>
        </p:spPr>
        <p:txBody>
          <a:bodyPr wrap="none">
            <a:spAutoFit/>
          </a:bodyPr>
          <a:lstStyle/>
          <a:p>
            <a:pPr algn="r"/>
            <a:r>
              <a:rPr lang="it-IT" sz="4000" b="1" dirty="0" smtClean="0">
                <a:solidFill>
                  <a:schemeClr val="bg1"/>
                </a:solidFill>
              </a:rPr>
              <a:t>Quando Gesù </a:t>
            </a:r>
          </a:p>
          <a:p>
            <a:pPr algn="r"/>
            <a:r>
              <a:rPr lang="it-IT" sz="4000" b="1" dirty="0" smtClean="0">
                <a:solidFill>
                  <a:schemeClr val="bg1"/>
                </a:solidFill>
              </a:rPr>
              <a:t>ci ha donato lo Spirito?</a:t>
            </a:r>
            <a:endParaRPr lang="it-IT" sz="4000" b="1" dirty="0">
              <a:solidFill>
                <a:schemeClr val="bg1"/>
              </a:solidFill>
            </a:endParaRPr>
          </a:p>
        </p:txBody>
      </p:sp>
      <p:pic>
        <p:nvPicPr>
          <p:cNvPr id="3" name="Picture 2" descr="http://www.piccoloeremodellequerce.it/images/ultima-cena01.jpg"/>
          <p:cNvPicPr>
            <a:picLocks noChangeAspect="1" noChangeArrowheads="1"/>
          </p:cNvPicPr>
          <p:nvPr/>
        </p:nvPicPr>
        <p:blipFill>
          <a:blip r:embed="rId2" cstate="print"/>
          <a:srcRect/>
          <a:stretch>
            <a:fillRect/>
          </a:stretch>
        </p:blipFill>
        <p:spPr bwMode="auto">
          <a:xfrm rot="21036934">
            <a:off x="402956" y="1785278"/>
            <a:ext cx="3048000" cy="2990850"/>
          </a:xfrm>
          <a:prstGeom prst="rect">
            <a:avLst/>
          </a:prstGeom>
          <a:ln>
            <a:noFill/>
          </a:ln>
          <a:effectLst>
            <a:outerShdw blurRad="292100" dist="139700" dir="2700000" algn="tl" rotWithShape="0">
              <a:srgbClr val="333333">
                <a:alpha val="65000"/>
              </a:srgbClr>
            </a:outerShdw>
          </a:effectLst>
        </p:spPr>
      </p:pic>
      <p:pic>
        <p:nvPicPr>
          <p:cNvPr id="4" name="Picture 2" descr="foto"/>
          <p:cNvPicPr>
            <a:picLocks noChangeAspect="1" noChangeArrowheads="1"/>
          </p:cNvPicPr>
          <p:nvPr/>
        </p:nvPicPr>
        <p:blipFill>
          <a:blip r:embed="rId3" cstate="print"/>
          <a:srcRect/>
          <a:stretch>
            <a:fillRect/>
          </a:stretch>
        </p:blipFill>
        <p:spPr bwMode="auto">
          <a:xfrm>
            <a:off x="2627784" y="3429000"/>
            <a:ext cx="3015630" cy="3169919"/>
          </a:xfrm>
          <a:prstGeom prst="rect">
            <a:avLst/>
          </a:prstGeom>
          <a:ln>
            <a:noFill/>
          </a:ln>
          <a:effectLst>
            <a:outerShdw blurRad="292100" dist="139700" dir="2700000" algn="tl" rotWithShape="0">
              <a:srgbClr val="333333">
                <a:alpha val="65000"/>
              </a:srgbClr>
            </a:outerShdw>
          </a:effectLst>
        </p:spPr>
      </p:pic>
      <p:pic>
        <p:nvPicPr>
          <p:cNvPr id="70658" name="Picture 2" descr="foto"/>
          <p:cNvPicPr>
            <a:picLocks noChangeAspect="1" noChangeArrowheads="1"/>
          </p:cNvPicPr>
          <p:nvPr/>
        </p:nvPicPr>
        <p:blipFill>
          <a:blip r:embed="rId4" cstate="print"/>
          <a:srcRect/>
          <a:stretch>
            <a:fillRect/>
          </a:stretch>
        </p:blipFill>
        <p:spPr bwMode="auto">
          <a:xfrm>
            <a:off x="5796136" y="2060848"/>
            <a:ext cx="3042650" cy="3672408"/>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50" name="Picture 6" descr="http://www.alexlib.com/vozcatolica/72/mosaic1.jpg"/>
          <p:cNvPicPr>
            <a:picLocks noChangeAspect="1" noChangeArrowheads="1"/>
          </p:cNvPicPr>
          <p:nvPr/>
        </p:nvPicPr>
        <p:blipFill>
          <a:blip r:embed="rId2" cstate="print"/>
          <a:srcRect/>
          <a:stretch>
            <a:fillRect/>
          </a:stretch>
        </p:blipFill>
        <p:spPr bwMode="auto">
          <a:xfrm>
            <a:off x="467544" y="261136"/>
            <a:ext cx="4752528" cy="6132296"/>
          </a:xfrm>
          <a:prstGeom prst="rect">
            <a:avLst/>
          </a:prstGeom>
          <a:noFill/>
        </p:spPr>
      </p:pic>
      <p:sp>
        <p:nvSpPr>
          <p:cNvPr id="5" name="Rettangolo 4"/>
          <p:cNvSpPr/>
          <p:nvPr/>
        </p:nvSpPr>
        <p:spPr>
          <a:xfrm rot="357952">
            <a:off x="5266014" y="404664"/>
            <a:ext cx="3877986" cy="923330"/>
          </a:xfrm>
          <a:prstGeom prst="rect">
            <a:avLst/>
          </a:prstGeom>
          <a:noFill/>
        </p:spPr>
        <p:txBody>
          <a:bodyPr wrap="none" lIns="91440" tIns="45720" rIns="91440" bIns="45720">
            <a:spAutoFit/>
          </a:bodyPr>
          <a:lstStyle/>
          <a:p>
            <a:pPr algn="ctr"/>
            <a:r>
              <a:rPr lang="it-IT"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rPr>
              <a:t>Pentecoste</a:t>
            </a:r>
            <a:endParaRPr lang="it-IT" sz="5400" b="1" cap="none" spc="0" dirty="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http://www.centroaletti.com/foto/foto_opere/italia/31_bari_spasquale/03.jpg"/>
          <p:cNvPicPr>
            <a:picLocks noChangeAspect="1" noChangeArrowheads="1"/>
          </p:cNvPicPr>
          <p:nvPr/>
        </p:nvPicPr>
        <p:blipFill>
          <a:blip r:embed="rId2" cstate="print"/>
          <a:srcRect l="16271" r="15389"/>
          <a:stretch>
            <a:fillRect/>
          </a:stretch>
        </p:blipFill>
        <p:spPr bwMode="auto">
          <a:xfrm>
            <a:off x="0" y="805478"/>
            <a:ext cx="5215803" cy="6052522"/>
          </a:xfrm>
          <a:prstGeom prst="rect">
            <a:avLst/>
          </a:prstGeom>
          <a:noFill/>
        </p:spPr>
      </p:pic>
      <p:sp>
        <p:nvSpPr>
          <p:cNvPr id="3" name="Rettangolo 2"/>
          <p:cNvSpPr/>
          <p:nvPr/>
        </p:nvSpPr>
        <p:spPr>
          <a:xfrm>
            <a:off x="5292080" y="332656"/>
            <a:ext cx="3600400" cy="6247864"/>
          </a:xfrm>
          <a:prstGeom prst="rect">
            <a:avLst/>
          </a:prstGeom>
          <a:solidFill>
            <a:schemeClr val="accent1"/>
          </a:solidFill>
        </p:spPr>
        <p:txBody>
          <a:bodyPr wrap="square">
            <a:spAutoFit/>
          </a:bodyPr>
          <a:lstStyle/>
          <a:p>
            <a:r>
              <a:rPr lang="it-IT" sz="1600" b="1" dirty="0" smtClean="0">
                <a:solidFill>
                  <a:srgbClr val="C00000"/>
                </a:solidFill>
              </a:rPr>
              <a:t>Ultima Cena</a:t>
            </a:r>
          </a:p>
          <a:p>
            <a:endParaRPr lang="it-IT" sz="1200" dirty="0" smtClean="0"/>
          </a:p>
          <a:p>
            <a:r>
              <a:rPr lang="it-IT" sz="1200" b="1" dirty="0" smtClean="0"/>
              <a:t>Gli apostoli </a:t>
            </a:r>
            <a:r>
              <a:rPr lang="it-IT" sz="1200" dirty="0" smtClean="0"/>
              <a:t>distribuiti intorno alla grande mensa </a:t>
            </a:r>
            <a:r>
              <a:rPr lang="it-IT" sz="1200" b="1" dirty="0" smtClean="0"/>
              <a:t>esprimono una certa dinamica dei rapporti. </a:t>
            </a:r>
          </a:p>
          <a:p>
            <a:endParaRPr lang="it-IT" sz="1200" dirty="0" smtClean="0"/>
          </a:p>
          <a:p>
            <a:r>
              <a:rPr lang="it-IT" sz="1200" dirty="0" smtClean="0"/>
              <a:t>Il personaggio più drammatico è certamente </a:t>
            </a:r>
            <a:r>
              <a:rPr lang="it-IT" sz="1200" b="1" dirty="0" smtClean="0"/>
              <a:t>Giuda </a:t>
            </a:r>
            <a:r>
              <a:rPr lang="it-IT" sz="1200" dirty="0" smtClean="0"/>
              <a:t>che tiene il sacco delle monete dietro le spalle e sembra un uomo con le mani legate, che ha perso la libertà e perciò ha perso il volto, glielo coprono i capelli: il volto si perde perdendo le relazioni. Il tradimento significa mettere allo scoperto una relazione finta, uno che fa credere di esserci, ma infatti non c’è.</a:t>
            </a:r>
          </a:p>
          <a:p>
            <a:r>
              <a:rPr lang="it-IT" sz="1200" dirty="0" smtClean="0"/>
              <a:t/>
            </a:r>
            <a:br>
              <a:rPr lang="it-IT" sz="1200" dirty="0" smtClean="0"/>
            </a:br>
            <a:r>
              <a:rPr lang="it-IT" sz="1200" b="1" dirty="0" smtClean="0"/>
              <a:t>Lo Spirito Santo scende e si trova ormai sulla mensa: </a:t>
            </a:r>
            <a:r>
              <a:rPr lang="it-IT" sz="1200" dirty="0" smtClean="0"/>
              <a:t>gli apostoli tengono in mano le coppe per ricevere lo Spirito Santo, il vino nuovo della Pentecoste, ma sono senza pane perché la crocifissione è spinta fino a trovarsi sulla mensa. Lo Spirito Santo è il Signore che opera il mistero eucaristico, la conversione del pane nel Corpo di Cristo. </a:t>
            </a:r>
          </a:p>
          <a:p>
            <a:r>
              <a:rPr lang="it-IT" sz="1200" dirty="0" smtClean="0"/>
              <a:t>Il pane è il corpo di Cristo consegnato nelle mani degli uomini, per essere toccati da questa folle bontà di Dio che arriva a fidarsi di noi. </a:t>
            </a:r>
          </a:p>
          <a:p>
            <a:r>
              <a:rPr lang="it-IT" sz="1200" dirty="0" smtClean="0"/>
              <a:t>Questo affidamento cancella ogni falsa immagine di Dio, perché lo Spirito Santo ci fa vedere nel crocifisso, nella morte di Cristo, la grande rivelazione di Dio e ci fa capire il prezzo della nostra salvezza. </a:t>
            </a:r>
          </a:p>
          <a:p>
            <a:r>
              <a:rPr lang="it-IT" sz="1200" dirty="0" smtClean="0"/>
              <a:t>Liberi dunque dalle nostre paure, dalle nostre auto-salvezze, nasce la comunione. </a:t>
            </a:r>
            <a:endParaRPr lang="it-IT" sz="12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oto"/>
          <p:cNvPicPr>
            <a:picLocks noChangeAspect="1" noChangeArrowheads="1"/>
          </p:cNvPicPr>
          <p:nvPr/>
        </p:nvPicPr>
        <p:blipFill>
          <a:blip r:embed="rId3" cstate="print"/>
          <a:srcRect/>
          <a:stretch>
            <a:fillRect/>
          </a:stretch>
        </p:blipFill>
        <p:spPr bwMode="auto">
          <a:xfrm>
            <a:off x="323528" y="1340768"/>
            <a:ext cx="4095750" cy="4305301"/>
          </a:xfrm>
          <a:prstGeom prst="rect">
            <a:avLst/>
          </a:prstGeom>
          <a:ln>
            <a:noFill/>
          </a:ln>
          <a:effectLst>
            <a:outerShdw blurRad="292100" dist="139700" dir="2700000" algn="tl" rotWithShape="0">
              <a:srgbClr val="333333">
                <a:alpha val="65000"/>
              </a:srgbClr>
            </a:outerShdw>
          </a:effectLst>
        </p:spPr>
      </p:pic>
      <p:sp>
        <p:nvSpPr>
          <p:cNvPr id="3" name="CasellaDiTesto 2"/>
          <p:cNvSpPr txBox="1"/>
          <p:nvPr/>
        </p:nvSpPr>
        <p:spPr>
          <a:xfrm>
            <a:off x="4788024" y="404664"/>
            <a:ext cx="4032448" cy="6124754"/>
          </a:xfrm>
          <a:prstGeom prst="rect">
            <a:avLst/>
          </a:prstGeom>
          <a:noFill/>
        </p:spPr>
        <p:txBody>
          <a:bodyPr wrap="square" rtlCol="0">
            <a:spAutoFit/>
          </a:bodyPr>
          <a:lstStyle/>
          <a:p>
            <a:r>
              <a:rPr lang="it-IT" sz="1400" dirty="0" smtClean="0"/>
              <a:t>Nel racconto di Giovanni, </a:t>
            </a:r>
            <a:r>
              <a:rPr lang="it-IT" sz="1400" b="1" dirty="0" smtClean="0"/>
              <a:t>il colpo di lancia </a:t>
            </a:r>
            <a:r>
              <a:rPr lang="it-IT" sz="1400" dirty="0" smtClean="0"/>
              <a:t>non serve ad accertare la morte, dal momento che questa era già stata constatata, piuttosto è un gesto di accanimento gratuito. Ma per l’evangelista è un’immagine-simbolo che sintetizza il senso della vita di Gesù: </a:t>
            </a:r>
          </a:p>
          <a:p>
            <a:endParaRPr lang="it-IT" sz="1400" dirty="0" smtClean="0"/>
          </a:p>
          <a:p>
            <a:r>
              <a:rPr lang="it-IT" sz="1400" dirty="0" smtClean="0"/>
              <a:t>all’odio che porta alla morte, Cristo risponde con il dono che scaturisce da una sorgente profonda – l’amore, la vita, l’effusione dello Spirito, da cui l’umanità può essere guarita. </a:t>
            </a:r>
          </a:p>
          <a:p>
            <a:r>
              <a:rPr lang="it-IT" sz="1400" dirty="0" smtClean="0"/>
              <a:t/>
            </a:r>
            <a:br>
              <a:rPr lang="it-IT" sz="1400" dirty="0" smtClean="0"/>
            </a:br>
            <a:r>
              <a:rPr lang="it-IT" sz="1400" b="1" dirty="0" smtClean="0"/>
              <a:t>La croce è simile ad un albero</a:t>
            </a:r>
            <a:r>
              <a:rPr lang="it-IT" sz="1400" dirty="0" smtClean="0"/>
              <a:t>. Proprio da quel male che è giunto dall’albero del paradiso, Cristo ci ha redenti con la propria morte sull’albero della croce.</a:t>
            </a:r>
          </a:p>
          <a:p>
            <a:endParaRPr lang="it-IT" sz="1400" dirty="0" smtClean="0"/>
          </a:p>
          <a:p>
            <a:r>
              <a:rPr lang="it-IT" sz="1400" b="1" dirty="0" smtClean="0"/>
              <a:t>Dal costato sgorgano sangue e acqua</a:t>
            </a:r>
            <a:r>
              <a:rPr lang="it-IT" sz="1400" dirty="0" smtClean="0"/>
              <a:t>. </a:t>
            </a:r>
          </a:p>
          <a:p>
            <a:r>
              <a:rPr lang="it-IT" sz="1400" dirty="0" smtClean="0"/>
              <a:t>Il costato riporta al costato di Adamo, da dove Eva fu tolta. Dalla costola di Adamo venne la morte, dalla costola di Cristo la vita, la nuova Eva, la nuova madre dei viventi, cioè la Chiesa. </a:t>
            </a:r>
          </a:p>
          <a:p>
            <a:endParaRPr lang="it-IT" sz="1400" dirty="0" smtClean="0"/>
          </a:p>
          <a:p>
            <a:r>
              <a:rPr lang="it-IT" sz="1400" b="1" dirty="0" smtClean="0"/>
              <a:t>La lancia </a:t>
            </a:r>
            <a:r>
              <a:rPr lang="it-IT" sz="1400" dirty="0" smtClean="0"/>
              <a:t>ci fa risalire alla spada del cherubino che custodiva il paradiso dopo l’espulsione dei progenitori, e la fuoriuscita del sangue e dell’acqua è vista in riferimento all’acqua battesimale e all’eucaristia.</a:t>
            </a:r>
            <a:endParaRPr lang="it-IT" sz="1400" dirty="0"/>
          </a:p>
        </p:txBody>
      </p:sp>
      <p:sp>
        <p:nvSpPr>
          <p:cNvPr id="4" name="CasellaDiTesto 3"/>
          <p:cNvSpPr txBox="1"/>
          <p:nvPr/>
        </p:nvSpPr>
        <p:spPr>
          <a:xfrm>
            <a:off x="611560" y="5229200"/>
            <a:ext cx="4032448" cy="923330"/>
          </a:xfrm>
          <a:prstGeom prst="rect">
            <a:avLst/>
          </a:prstGeom>
          <a:solidFill>
            <a:schemeClr val="accent1"/>
          </a:solidFill>
        </p:spPr>
        <p:txBody>
          <a:bodyPr wrap="square" rtlCol="0">
            <a:spAutoFit/>
          </a:bodyPr>
          <a:lstStyle/>
          <a:p>
            <a:r>
              <a:rPr lang="it-IT" i="1" dirty="0" smtClean="0"/>
              <a:t>“Dopo aver ricevuto l’aceto, Gesù disse: Tutto è compiuto! E chinato il capo, </a:t>
            </a:r>
            <a:r>
              <a:rPr lang="it-IT" b="1" i="1" dirty="0" smtClean="0"/>
              <a:t>spirò</a:t>
            </a:r>
            <a:r>
              <a:rPr lang="it-IT" i="1" dirty="0" smtClean="0"/>
              <a:t>” (</a:t>
            </a:r>
            <a:r>
              <a:rPr lang="it-IT" i="1" dirty="0" err="1" smtClean="0"/>
              <a:t>Gv</a:t>
            </a:r>
            <a:r>
              <a:rPr lang="it-IT" i="1" dirty="0" smtClean="0"/>
              <a:t> 19,30)</a:t>
            </a:r>
            <a:endParaRPr lang="it-IT" i="1" dirty="0"/>
          </a:p>
        </p:txBody>
      </p:sp>
      <p:sp>
        <p:nvSpPr>
          <p:cNvPr id="5" name="CasellaDiTesto 4"/>
          <p:cNvSpPr txBox="1"/>
          <p:nvPr/>
        </p:nvSpPr>
        <p:spPr>
          <a:xfrm>
            <a:off x="1691680" y="6309320"/>
            <a:ext cx="3672408" cy="369332"/>
          </a:xfrm>
          <a:prstGeom prst="rect">
            <a:avLst/>
          </a:prstGeom>
          <a:noFill/>
        </p:spPr>
        <p:txBody>
          <a:bodyPr wrap="square" rtlCol="0">
            <a:spAutoFit/>
          </a:bodyPr>
          <a:lstStyle/>
          <a:p>
            <a:r>
              <a:rPr lang="it-IT" dirty="0" smtClean="0"/>
              <a:t>= consegnò lo Spirito</a:t>
            </a:r>
            <a:endParaRPr lang="it-IT" dirty="0"/>
          </a:p>
        </p:txBody>
      </p:sp>
      <p:sp>
        <p:nvSpPr>
          <p:cNvPr id="6" name="Freccia circolare a destra 5"/>
          <p:cNvSpPr/>
          <p:nvPr/>
        </p:nvSpPr>
        <p:spPr>
          <a:xfrm>
            <a:off x="1187624" y="6093296"/>
            <a:ext cx="432048" cy="504056"/>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716016" y="836712"/>
            <a:ext cx="3779912" cy="5355312"/>
          </a:xfrm>
          <a:prstGeom prst="rect">
            <a:avLst/>
          </a:prstGeom>
        </p:spPr>
        <p:txBody>
          <a:bodyPr wrap="square">
            <a:spAutoFit/>
          </a:bodyPr>
          <a:lstStyle/>
          <a:p>
            <a:r>
              <a:rPr lang="it-IT" dirty="0" smtClean="0"/>
              <a:t>L'uomo voleva rubare la divinità e impossessarsi di ciò che è Dio, per diventare come Lui. </a:t>
            </a:r>
          </a:p>
          <a:p>
            <a:endParaRPr lang="it-IT" dirty="0" smtClean="0"/>
          </a:p>
          <a:p>
            <a:r>
              <a:rPr lang="it-IT" dirty="0" smtClean="0"/>
              <a:t>In Cristo l'uomo viene deificato per la misericordia divina. </a:t>
            </a:r>
          </a:p>
          <a:p>
            <a:endParaRPr lang="it-IT" dirty="0" smtClean="0"/>
          </a:p>
          <a:p>
            <a:r>
              <a:rPr lang="it-IT" dirty="0" smtClean="0"/>
              <a:t>E dal costato aperto si rovescia sull'uomo ciò che c'è di più prezioso e più intimo a Dio stesso  la sua vita. L'uomo viene lavato e rigenerato e, per lo Spirito che Cristo emise sulla croce, viene reso figlio nel Figlio. </a:t>
            </a:r>
          </a:p>
          <a:p>
            <a:endParaRPr lang="it-IT" dirty="0" smtClean="0"/>
          </a:p>
          <a:p>
            <a:r>
              <a:rPr lang="it-IT" dirty="0" smtClean="0"/>
              <a:t>Essendo figli nel Figlio, siamo uniti nella stessa Madre, che diventa immagine della Chiesa - la Madre che genera i figli a Dio.</a:t>
            </a:r>
            <a:endParaRPr lang="it-IT" dirty="0"/>
          </a:p>
        </p:txBody>
      </p:sp>
      <p:pic>
        <p:nvPicPr>
          <p:cNvPr id="53250" name="Picture 2" descr="foto"/>
          <p:cNvPicPr>
            <a:picLocks noChangeAspect="1" noChangeArrowheads="1"/>
          </p:cNvPicPr>
          <p:nvPr/>
        </p:nvPicPr>
        <p:blipFill>
          <a:blip r:embed="rId2" cstate="print"/>
          <a:srcRect/>
          <a:stretch>
            <a:fillRect/>
          </a:stretch>
        </p:blipFill>
        <p:spPr bwMode="auto">
          <a:xfrm>
            <a:off x="251520" y="260648"/>
            <a:ext cx="4095750" cy="614362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338</TotalTime>
  <Words>1262</Words>
  <Application>Microsoft Office PowerPoint</Application>
  <PresentationFormat>Presentazione su schermo (4:3)</PresentationFormat>
  <Paragraphs>104</Paragraphs>
  <Slides>15</Slides>
  <Notes>3</Notes>
  <HiddenSlides>0</HiddenSlides>
  <MMClips>0</MMClips>
  <ScaleCrop>false</ScaleCrop>
  <HeadingPairs>
    <vt:vector size="4" baseType="variant">
      <vt:variant>
        <vt:lpstr>Tema</vt:lpstr>
      </vt:variant>
      <vt:variant>
        <vt:i4>2</vt:i4>
      </vt:variant>
      <vt:variant>
        <vt:lpstr>Titoli diapositive</vt:lpstr>
      </vt:variant>
      <vt:variant>
        <vt:i4>15</vt:i4>
      </vt:variant>
    </vt:vector>
  </HeadingPairs>
  <TitlesOfParts>
    <vt:vector size="17" baseType="lpstr">
      <vt:lpstr>Tema di Office</vt:lpstr>
      <vt:lpstr>Struttura predefinita</vt:lpstr>
      <vt:lpstr>Ai piedi  della croce:</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Sandra</dc:creator>
  <cp:lastModifiedBy>Sandra</cp:lastModifiedBy>
  <cp:revision>8</cp:revision>
  <dcterms:created xsi:type="dcterms:W3CDTF">2012-10-01T22:17:27Z</dcterms:created>
  <dcterms:modified xsi:type="dcterms:W3CDTF">2013-08-23T08:58:46Z</dcterms:modified>
</cp:coreProperties>
</file>